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6" r:id="rId26"/>
    <p:sldId id="269" r:id="rId27"/>
    <p:sldId id="285" r:id="rId28"/>
    <p:sldId id="286" r:id="rId29"/>
    <p:sldId id="289" r:id="rId30"/>
    <p:sldId id="290" r:id="rId31"/>
    <p:sldId id="292" r:id="rId32"/>
    <p:sldId id="293" r:id="rId33"/>
    <p:sldId id="31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11" r:id="rId43"/>
    <p:sldId id="302" r:id="rId44"/>
    <p:sldId id="310" r:id="rId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54557" y="2199258"/>
            <a:ext cx="7434884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3540" y="4655896"/>
            <a:ext cx="8376919" cy="1002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7996" y="242061"/>
            <a:ext cx="4128007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2613450"/>
            <a:ext cx="8343265" cy="414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7.png"/><Relationship Id="rId7" Type="http://schemas.openxmlformats.org/officeDocument/2006/relationships/image" Target="../media/image60.png"/><Relationship Id="rId12" Type="http://schemas.openxmlformats.org/officeDocument/2006/relationships/image" Target="../media/image7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73.png"/><Relationship Id="rId5" Type="http://schemas.openxmlformats.org/officeDocument/2006/relationships/image" Target="../media/image69.png"/><Relationship Id="rId10" Type="http://schemas.openxmlformats.org/officeDocument/2006/relationships/image" Target="../media/image72.png"/><Relationship Id="rId4" Type="http://schemas.openxmlformats.org/officeDocument/2006/relationships/image" Target="../media/image68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9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47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111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49.png"/><Relationship Id="rId2" Type="http://schemas.openxmlformats.org/officeDocument/2006/relationships/image" Target="../media/image110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7.png"/><Relationship Id="rId5" Type="http://schemas.openxmlformats.org/officeDocument/2006/relationships/image" Target="../media/image107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47.png"/><Relationship Id="rId4" Type="http://schemas.openxmlformats.org/officeDocument/2006/relationships/image" Target="../media/image105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8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9.png"/><Relationship Id="rId7" Type="http://schemas.openxmlformats.org/officeDocument/2006/relationships/image" Target="../media/image47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16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44.png"/><Relationship Id="rId7" Type="http://schemas.openxmlformats.org/officeDocument/2006/relationships/image" Target="../media/image142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58.png"/><Relationship Id="rId7" Type="http://schemas.openxmlformats.org/officeDocument/2006/relationships/image" Target="../media/image162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10" Type="http://schemas.openxmlformats.org/officeDocument/2006/relationships/image" Target="../media/image165.png"/><Relationship Id="rId4" Type="http://schemas.openxmlformats.org/officeDocument/2006/relationships/image" Target="../media/image159.png"/><Relationship Id="rId9" Type="http://schemas.openxmlformats.org/officeDocument/2006/relationships/image" Target="../media/image1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58.png"/><Relationship Id="rId4" Type="http://schemas.openxmlformats.org/officeDocument/2006/relationships/image" Target="../media/image1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93.png"/><Relationship Id="rId3" Type="http://schemas.openxmlformats.org/officeDocument/2006/relationships/image" Target="../media/image188.png"/><Relationship Id="rId7" Type="http://schemas.openxmlformats.org/officeDocument/2006/relationships/image" Target="../media/image189.png"/><Relationship Id="rId12" Type="http://schemas.openxmlformats.org/officeDocument/2006/relationships/image" Target="../media/image192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191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6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5" Type="http://schemas.openxmlformats.org/officeDocument/2006/relationships/image" Target="../media/image107.png"/><Relationship Id="rId10" Type="http://schemas.openxmlformats.org/officeDocument/2006/relationships/image" Target="../media/image202.png"/><Relationship Id="rId4" Type="http://schemas.openxmlformats.org/officeDocument/2006/relationships/image" Target="../media/image197.png"/><Relationship Id="rId9" Type="http://schemas.openxmlformats.org/officeDocument/2006/relationships/image" Target="../media/image2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208.png"/><Relationship Id="rId3" Type="http://schemas.openxmlformats.org/officeDocument/2006/relationships/image" Target="../media/image105.png"/><Relationship Id="rId7" Type="http://schemas.openxmlformats.org/officeDocument/2006/relationships/image" Target="../media/image114.png"/><Relationship Id="rId12" Type="http://schemas.openxmlformats.org/officeDocument/2006/relationships/image" Target="../media/image20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206.png"/><Relationship Id="rId5" Type="http://schemas.openxmlformats.org/officeDocument/2006/relationships/image" Target="../media/image112.png"/><Relationship Id="rId10" Type="http://schemas.openxmlformats.org/officeDocument/2006/relationships/image" Target="../media/image205.png"/><Relationship Id="rId4" Type="http://schemas.openxmlformats.org/officeDocument/2006/relationships/image" Target="../media/image107.png"/><Relationship Id="rId9" Type="http://schemas.openxmlformats.org/officeDocument/2006/relationships/image" Target="../media/image116.png"/><Relationship Id="rId14" Type="http://schemas.openxmlformats.org/officeDocument/2006/relationships/image" Target="../media/image2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jp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3.jpg"/><Relationship Id="rId4" Type="http://schemas.openxmlformats.org/officeDocument/2006/relationships/image" Target="../media/image2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16.png"/><Relationship Id="rId7" Type="http://schemas.openxmlformats.org/officeDocument/2006/relationships/image" Target="../media/image218.png"/><Relationship Id="rId12" Type="http://schemas.openxmlformats.org/officeDocument/2006/relationships/image" Target="../media/image222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221.png"/><Relationship Id="rId5" Type="http://schemas.openxmlformats.org/officeDocument/2006/relationships/image" Target="../media/image217.png"/><Relationship Id="rId10" Type="http://schemas.openxmlformats.org/officeDocument/2006/relationships/image" Target="../media/image220.png"/><Relationship Id="rId4" Type="http://schemas.openxmlformats.org/officeDocument/2006/relationships/image" Target="../media/image216.png"/><Relationship Id="rId9" Type="http://schemas.openxmlformats.org/officeDocument/2006/relationships/image" Target="../media/image2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7" Type="http://schemas.openxmlformats.org/officeDocument/2006/relationships/image" Target="../media/image22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5" Type="http://schemas.openxmlformats.org/officeDocument/2006/relationships/image" Target="../media/image77.png"/><Relationship Id="rId4" Type="http://schemas.openxmlformats.org/officeDocument/2006/relationships/image" Target="../media/image1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81.png"/><Relationship Id="rId7" Type="http://schemas.openxmlformats.org/officeDocument/2006/relationships/image" Target="../media/image228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215.png"/><Relationship Id="rId4" Type="http://schemas.openxmlformats.org/officeDocument/2006/relationships/image" Target="../media/image227.png"/><Relationship Id="rId9" Type="http://schemas.openxmlformats.org/officeDocument/2006/relationships/image" Target="../media/image2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png"/><Relationship Id="rId3" Type="http://schemas.openxmlformats.org/officeDocument/2006/relationships/image" Target="../media/image230.png"/><Relationship Id="rId7" Type="http://schemas.openxmlformats.org/officeDocument/2006/relationships/image" Target="../media/image233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2.png"/><Relationship Id="rId5" Type="http://schemas.openxmlformats.org/officeDocument/2006/relationships/image" Target="../media/image231.png"/><Relationship Id="rId4" Type="http://schemas.openxmlformats.org/officeDocument/2006/relationships/image" Target="../media/image2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2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2514600"/>
            <a:ext cx="8686800" cy="830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2514600"/>
            <a:ext cx="8686800" cy="863697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254"/>
              </a:spcBef>
            </a:pPr>
            <a:r>
              <a:rPr lang="en-US" sz="5400" i="1" spc="-725" dirty="0" smtClean="0"/>
              <a:t>    </a:t>
            </a:r>
            <a:r>
              <a:rPr sz="5400" i="1" spc="-725" dirty="0" err="1" smtClean="0"/>
              <a:t>Heme</a:t>
            </a:r>
            <a:r>
              <a:rPr sz="5400" i="1" spc="-725" dirty="0" smtClean="0"/>
              <a:t> </a:t>
            </a:r>
            <a:r>
              <a:rPr lang="ar-IQ" sz="5400" i="1" spc="-725" dirty="0" smtClean="0"/>
              <a:t> </a:t>
            </a:r>
            <a:r>
              <a:rPr sz="5400" i="1" spc="-475" dirty="0" smtClean="0"/>
              <a:t>synthesis </a:t>
            </a:r>
            <a:r>
              <a:rPr sz="5400" i="1" spc="-375" dirty="0"/>
              <a:t>and</a:t>
            </a:r>
            <a:r>
              <a:rPr sz="5400" i="1" spc="-395" dirty="0"/>
              <a:t> </a:t>
            </a:r>
            <a:r>
              <a:rPr sz="5400" i="1" spc="-450" dirty="0"/>
              <a:t>porphyrias</a:t>
            </a:r>
            <a:endParaRPr sz="5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327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600200"/>
            <a:ext cx="8229600" cy="3276600"/>
          </a:xfrm>
          <a:custGeom>
            <a:avLst/>
            <a:gdLst/>
            <a:ahLst/>
            <a:cxnLst/>
            <a:rect l="l" t="t" r="r" b="b"/>
            <a:pathLst>
              <a:path w="8229600" h="3276600">
                <a:moveTo>
                  <a:pt x="0" y="3276600"/>
                </a:moveTo>
                <a:lnTo>
                  <a:pt x="8229600" y="3276600"/>
                </a:lnTo>
                <a:lnTo>
                  <a:pt x="8229600" y="0"/>
                </a:lnTo>
                <a:lnTo>
                  <a:pt x="0" y="0"/>
                </a:lnTo>
                <a:lnTo>
                  <a:pt x="0" y="3276600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1904999"/>
            <a:ext cx="6400800" cy="101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5975" marR="5080" indent="-803910" algn="ctr">
              <a:lnSpc>
                <a:spcPct val="120000"/>
              </a:lnSpc>
              <a:spcBef>
                <a:spcPts val="100"/>
              </a:spcBef>
            </a:pPr>
            <a:r>
              <a:rPr lang="ar-SA" sz="5400" i="1" spc="-1330" dirty="0" smtClean="0"/>
              <a:t>                                                                          </a:t>
            </a:r>
            <a:r>
              <a:rPr sz="5400" i="1" spc="-1330" dirty="0" smtClean="0"/>
              <a:t>He</a:t>
            </a:r>
            <a:r>
              <a:rPr lang="ar-SA" sz="5400" i="1" spc="-1330" dirty="0" smtClean="0"/>
              <a:t>                         </a:t>
            </a:r>
            <a:r>
              <a:rPr sz="5400" i="1" spc="-1330" dirty="0" smtClean="0"/>
              <a:t>m</a:t>
            </a:r>
            <a:r>
              <a:rPr lang="ar-SA" sz="5400" i="1" spc="-1330" dirty="0" smtClean="0"/>
              <a:t>                                   </a:t>
            </a:r>
            <a:r>
              <a:rPr lang="en-US" sz="5400" i="1" spc="-1330" dirty="0" smtClean="0"/>
              <a:t>   </a:t>
            </a:r>
            <a:r>
              <a:rPr sz="5400" i="1" spc="-1330" dirty="0" smtClean="0"/>
              <a:t>e</a:t>
            </a:r>
            <a:r>
              <a:rPr lang="en-US" sz="5400" i="1" spc="-1330" dirty="0" smtClean="0"/>
              <a:t>        </a:t>
            </a:r>
            <a:r>
              <a:rPr lang="ar-SA" sz="5400" i="1" spc="-1330" dirty="0" smtClean="0"/>
              <a:t>   </a:t>
            </a:r>
            <a:r>
              <a:rPr sz="5400" i="1" spc="-1330" dirty="0" smtClean="0"/>
              <a:t> </a:t>
            </a:r>
            <a:r>
              <a:rPr lang="ar-SA" sz="5400" i="1" spc="-1330" dirty="0" smtClean="0"/>
              <a:t>                                                                                          </a:t>
            </a:r>
            <a:r>
              <a:rPr sz="5400" i="1" spc="-865" dirty="0" smtClean="0"/>
              <a:t>synthesis</a:t>
            </a:r>
            <a:endParaRPr sz="54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914400"/>
            <a:ext cx="7460585" cy="5384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" y="246888"/>
            <a:ext cx="8324088" cy="81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82595" y="118871"/>
            <a:ext cx="4366259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4320"/>
            <a:ext cx="8229600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79673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396490">
              <a:lnSpc>
                <a:spcPct val="100000"/>
              </a:lnSpc>
              <a:spcBef>
                <a:spcPts val="140"/>
              </a:spcBef>
            </a:pPr>
            <a:r>
              <a:rPr i="1" spc="-590" dirty="0" smtClean="0"/>
              <a:t>Step-1</a:t>
            </a:r>
            <a:r>
              <a:rPr i="1" spc="-330" dirty="0" smtClean="0"/>
              <a:t> </a:t>
            </a:r>
            <a:r>
              <a:rPr i="1" spc="-409" dirty="0" smtClean="0"/>
              <a:t>(mitochondria</a:t>
            </a:r>
            <a:r>
              <a:rPr lang="ar-SA" spc="-409" dirty="0" err="1" smtClean="0"/>
              <a:t>(</a:t>
            </a:r>
            <a:r>
              <a:rPr lang="ar-SA" spc="-409" dirty="0" smtClean="0"/>
              <a:t> </a:t>
            </a:r>
            <a:endParaRPr spc="-409" dirty="0"/>
          </a:p>
        </p:txBody>
      </p:sp>
      <p:sp>
        <p:nvSpPr>
          <p:cNvPr id="6" name="object 6"/>
          <p:cNvSpPr/>
          <p:nvPr/>
        </p:nvSpPr>
        <p:spPr>
          <a:xfrm>
            <a:off x="714755" y="2182367"/>
            <a:ext cx="2144268" cy="6172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408" y="2125979"/>
            <a:ext cx="2354580" cy="832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2209800"/>
            <a:ext cx="2049780" cy="5227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2000" y="2209800"/>
            <a:ext cx="2049780" cy="52324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sz="2800" spc="-195" dirty="0">
                <a:latin typeface="Arial"/>
                <a:cs typeface="Arial"/>
              </a:rPr>
              <a:t>Succinyl-CoA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96355" y="2182367"/>
            <a:ext cx="1923288" cy="617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2096" y="2125979"/>
            <a:ext cx="1566672" cy="8321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43600" y="2209800"/>
            <a:ext cx="1828800" cy="5227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943600" y="2209800"/>
            <a:ext cx="1828800" cy="52324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80"/>
              </a:spcBef>
            </a:pPr>
            <a:r>
              <a:rPr sz="2800" spc="-150" dirty="0">
                <a:latin typeface="Arial"/>
                <a:cs typeface="Arial"/>
              </a:rPr>
              <a:t>Glycine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1537461"/>
            <a:ext cx="8063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90135" algn="l"/>
              </a:tabLst>
            </a:pPr>
            <a:r>
              <a:rPr sz="2400" b="1" i="1" u="heavy" spc="-2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 </a:t>
            </a:r>
            <a:r>
              <a:rPr sz="2400" b="1" i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citric</a:t>
            </a:r>
            <a:r>
              <a:rPr sz="2400" b="1" i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acid</a:t>
            </a:r>
            <a:r>
              <a:rPr sz="2400" b="1" i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229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cycle</a:t>
            </a:r>
            <a:r>
              <a:rPr sz="2400" b="1" i="1" spc="-229" dirty="0">
                <a:latin typeface="Arial"/>
                <a:cs typeface="Arial"/>
              </a:rPr>
              <a:t>	</a:t>
            </a:r>
            <a:r>
              <a:rPr sz="2400" b="1" i="1" u="heavy" spc="-1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Non </a:t>
            </a:r>
            <a:r>
              <a:rPr sz="2400" b="1" i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essential </a:t>
            </a:r>
            <a:r>
              <a:rPr sz="2400" b="1" i="1" u="heavy" spc="-1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amino</a:t>
            </a:r>
            <a:r>
              <a:rPr sz="2400" b="1" i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81271" y="2368295"/>
            <a:ext cx="449579" cy="46786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35628" y="2423414"/>
            <a:ext cx="340868" cy="3576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5628" y="2423414"/>
            <a:ext cx="340995" cy="358140"/>
          </a:xfrm>
          <a:custGeom>
            <a:avLst/>
            <a:gdLst/>
            <a:ahLst/>
            <a:cxnLst/>
            <a:rect l="l" t="t" r="r" b="b"/>
            <a:pathLst>
              <a:path w="340995" h="358139">
                <a:moveTo>
                  <a:pt x="170434" y="0"/>
                </a:moveTo>
                <a:lnTo>
                  <a:pt x="177926" y="0"/>
                </a:lnTo>
                <a:lnTo>
                  <a:pt x="184150" y="381"/>
                </a:lnTo>
                <a:lnTo>
                  <a:pt x="189102" y="1143"/>
                </a:lnTo>
                <a:lnTo>
                  <a:pt x="194056" y="1905"/>
                </a:lnTo>
                <a:lnTo>
                  <a:pt x="197993" y="2921"/>
                </a:lnTo>
                <a:lnTo>
                  <a:pt x="200913" y="4318"/>
                </a:lnTo>
                <a:lnTo>
                  <a:pt x="203962" y="5714"/>
                </a:lnTo>
                <a:lnTo>
                  <a:pt x="205994" y="7365"/>
                </a:lnTo>
                <a:lnTo>
                  <a:pt x="207263" y="9525"/>
                </a:lnTo>
                <a:lnTo>
                  <a:pt x="208534" y="11684"/>
                </a:lnTo>
                <a:lnTo>
                  <a:pt x="209169" y="13970"/>
                </a:lnTo>
                <a:lnTo>
                  <a:pt x="209169" y="16383"/>
                </a:lnTo>
                <a:lnTo>
                  <a:pt x="209169" y="142112"/>
                </a:lnTo>
                <a:lnTo>
                  <a:pt x="326009" y="142112"/>
                </a:lnTo>
                <a:lnTo>
                  <a:pt x="327913" y="142112"/>
                </a:lnTo>
                <a:lnTo>
                  <a:pt x="329946" y="142748"/>
                </a:lnTo>
                <a:lnTo>
                  <a:pt x="331724" y="144018"/>
                </a:lnTo>
                <a:lnTo>
                  <a:pt x="333629" y="145287"/>
                </a:lnTo>
                <a:lnTo>
                  <a:pt x="335280" y="147320"/>
                </a:lnTo>
                <a:lnTo>
                  <a:pt x="336550" y="150113"/>
                </a:lnTo>
                <a:lnTo>
                  <a:pt x="337947" y="153035"/>
                </a:lnTo>
                <a:lnTo>
                  <a:pt x="338963" y="156845"/>
                </a:lnTo>
                <a:lnTo>
                  <a:pt x="339725" y="161671"/>
                </a:lnTo>
                <a:lnTo>
                  <a:pt x="340487" y="166497"/>
                </a:lnTo>
                <a:lnTo>
                  <a:pt x="340868" y="172338"/>
                </a:lnTo>
                <a:lnTo>
                  <a:pt x="340868" y="178943"/>
                </a:lnTo>
                <a:lnTo>
                  <a:pt x="340868" y="185927"/>
                </a:lnTo>
                <a:lnTo>
                  <a:pt x="340487" y="191770"/>
                </a:lnTo>
                <a:lnTo>
                  <a:pt x="339725" y="196469"/>
                </a:lnTo>
                <a:lnTo>
                  <a:pt x="338963" y="201168"/>
                </a:lnTo>
                <a:lnTo>
                  <a:pt x="337820" y="204977"/>
                </a:lnTo>
                <a:lnTo>
                  <a:pt x="327151" y="215773"/>
                </a:lnTo>
                <a:lnTo>
                  <a:pt x="324866" y="215773"/>
                </a:lnTo>
                <a:lnTo>
                  <a:pt x="209169" y="215773"/>
                </a:lnTo>
                <a:lnTo>
                  <a:pt x="209169" y="342011"/>
                </a:lnTo>
                <a:lnTo>
                  <a:pt x="209169" y="344424"/>
                </a:lnTo>
                <a:lnTo>
                  <a:pt x="208534" y="346583"/>
                </a:lnTo>
                <a:lnTo>
                  <a:pt x="207263" y="348488"/>
                </a:lnTo>
                <a:lnTo>
                  <a:pt x="205994" y="350393"/>
                </a:lnTo>
                <a:lnTo>
                  <a:pt x="203962" y="351916"/>
                </a:lnTo>
                <a:lnTo>
                  <a:pt x="200913" y="353313"/>
                </a:lnTo>
                <a:lnTo>
                  <a:pt x="197993" y="354711"/>
                </a:lnTo>
                <a:lnTo>
                  <a:pt x="194056" y="355726"/>
                </a:lnTo>
                <a:lnTo>
                  <a:pt x="189102" y="356488"/>
                </a:lnTo>
                <a:lnTo>
                  <a:pt x="184150" y="357250"/>
                </a:lnTo>
                <a:lnTo>
                  <a:pt x="177926" y="357632"/>
                </a:lnTo>
                <a:lnTo>
                  <a:pt x="170434" y="357632"/>
                </a:lnTo>
                <a:lnTo>
                  <a:pt x="163068" y="357632"/>
                </a:lnTo>
                <a:lnTo>
                  <a:pt x="156845" y="357250"/>
                </a:lnTo>
                <a:lnTo>
                  <a:pt x="151892" y="356488"/>
                </a:lnTo>
                <a:lnTo>
                  <a:pt x="146938" y="355726"/>
                </a:lnTo>
                <a:lnTo>
                  <a:pt x="142875" y="354711"/>
                </a:lnTo>
                <a:lnTo>
                  <a:pt x="139954" y="353313"/>
                </a:lnTo>
                <a:lnTo>
                  <a:pt x="136906" y="351916"/>
                </a:lnTo>
                <a:lnTo>
                  <a:pt x="134747" y="350393"/>
                </a:lnTo>
                <a:lnTo>
                  <a:pt x="133476" y="348488"/>
                </a:lnTo>
                <a:lnTo>
                  <a:pt x="132080" y="346583"/>
                </a:lnTo>
                <a:lnTo>
                  <a:pt x="131445" y="344424"/>
                </a:lnTo>
                <a:lnTo>
                  <a:pt x="131445" y="342011"/>
                </a:lnTo>
                <a:lnTo>
                  <a:pt x="131445" y="215773"/>
                </a:lnTo>
                <a:lnTo>
                  <a:pt x="16001" y="215773"/>
                </a:lnTo>
                <a:lnTo>
                  <a:pt x="13843" y="215773"/>
                </a:lnTo>
                <a:lnTo>
                  <a:pt x="11811" y="215264"/>
                </a:lnTo>
                <a:lnTo>
                  <a:pt x="1397" y="196469"/>
                </a:lnTo>
                <a:lnTo>
                  <a:pt x="508" y="191770"/>
                </a:lnTo>
                <a:lnTo>
                  <a:pt x="0" y="185927"/>
                </a:lnTo>
                <a:lnTo>
                  <a:pt x="0" y="178943"/>
                </a:lnTo>
                <a:lnTo>
                  <a:pt x="0" y="172338"/>
                </a:lnTo>
                <a:lnTo>
                  <a:pt x="381" y="166497"/>
                </a:lnTo>
                <a:lnTo>
                  <a:pt x="1143" y="161671"/>
                </a:lnTo>
                <a:lnTo>
                  <a:pt x="1905" y="156845"/>
                </a:lnTo>
                <a:lnTo>
                  <a:pt x="9017" y="144018"/>
                </a:lnTo>
                <a:lnTo>
                  <a:pt x="10668" y="142748"/>
                </a:lnTo>
                <a:lnTo>
                  <a:pt x="12700" y="142112"/>
                </a:lnTo>
                <a:lnTo>
                  <a:pt x="14986" y="142112"/>
                </a:lnTo>
                <a:lnTo>
                  <a:pt x="131445" y="142112"/>
                </a:lnTo>
                <a:lnTo>
                  <a:pt x="131445" y="16383"/>
                </a:lnTo>
                <a:lnTo>
                  <a:pt x="131445" y="13970"/>
                </a:lnTo>
                <a:lnTo>
                  <a:pt x="132080" y="11684"/>
                </a:lnTo>
                <a:lnTo>
                  <a:pt x="133476" y="9525"/>
                </a:lnTo>
                <a:lnTo>
                  <a:pt x="134747" y="7365"/>
                </a:lnTo>
                <a:lnTo>
                  <a:pt x="136906" y="5714"/>
                </a:lnTo>
                <a:lnTo>
                  <a:pt x="139954" y="4318"/>
                </a:lnTo>
                <a:lnTo>
                  <a:pt x="142875" y="2921"/>
                </a:lnTo>
                <a:lnTo>
                  <a:pt x="146938" y="1905"/>
                </a:lnTo>
                <a:lnTo>
                  <a:pt x="151892" y="1143"/>
                </a:lnTo>
                <a:lnTo>
                  <a:pt x="156845" y="381"/>
                </a:lnTo>
                <a:lnTo>
                  <a:pt x="163068" y="0"/>
                </a:lnTo>
                <a:lnTo>
                  <a:pt x="170434" y="0"/>
                </a:lnTo>
                <a:close/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0040" y="3183635"/>
            <a:ext cx="425196" cy="26929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57133" y="3202685"/>
            <a:ext cx="171450" cy="2439035"/>
          </a:xfrm>
          <a:custGeom>
            <a:avLst/>
            <a:gdLst/>
            <a:ahLst/>
            <a:cxnLst/>
            <a:rect l="l" t="t" r="r" b="b"/>
            <a:pathLst>
              <a:path w="171450" h="2439035">
                <a:moveTo>
                  <a:pt x="16498" y="2267424"/>
                </a:moveTo>
                <a:lnTo>
                  <a:pt x="9304" y="2269871"/>
                </a:lnTo>
                <a:lnTo>
                  <a:pt x="3679" y="2274921"/>
                </a:lnTo>
                <a:lnTo>
                  <a:pt x="494" y="2281507"/>
                </a:lnTo>
                <a:lnTo>
                  <a:pt x="0" y="2288784"/>
                </a:lnTo>
                <a:lnTo>
                  <a:pt x="2446" y="2295905"/>
                </a:lnTo>
                <a:lnTo>
                  <a:pt x="85504" y="2438488"/>
                </a:lnTo>
                <a:lnTo>
                  <a:pt x="107582" y="2400680"/>
                </a:lnTo>
                <a:lnTo>
                  <a:pt x="66454" y="2400655"/>
                </a:lnTo>
                <a:lnTo>
                  <a:pt x="66503" y="2330181"/>
                </a:lnTo>
                <a:lnTo>
                  <a:pt x="35339" y="2276729"/>
                </a:lnTo>
                <a:lnTo>
                  <a:pt x="30360" y="2271103"/>
                </a:lnTo>
                <a:lnTo>
                  <a:pt x="23798" y="2267918"/>
                </a:lnTo>
                <a:lnTo>
                  <a:pt x="16498" y="2267424"/>
                </a:lnTo>
                <a:close/>
              </a:path>
              <a:path w="171450" h="2439035">
                <a:moveTo>
                  <a:pt x="66503" y="2330181"/>
                </a:moveTo>
                <a:lnTo>
                  <a:pt x="66454" y="2400655"/>
                </a:lnTo>
                <a:lnTo>
                  <a:pt x="104554" y="2400680"/>
                </a:lnTo>
                <a:lnTo>
                  <a:pt x="104561" y="2391092"/>
                </a:lnTo>
                <a:lnTo>
                  <a:pt x="69121" y="2391067"/>
                </a:lnTo>
                <a:lnTo>
                  <a:pt x="85571" y="2362888"/>
                </a:lnTo>
                <a:lnTo>
                  <a:pt x="66503" y="2330181"/>
                </a:lnTo>
                <a:close/>
              </a:path>
              <a:path w="171450" h="2439035">
                <a:moveTo>
                  <a:pt x="154709" y="2267533"/>
                </a:moveTo>
                <a:lnTo>
                  <a:pt x="104665" y="2330181"/>
                </a:lnTo>
                <a:lnTo>
                  <a:pt x="104554" y="2400680"/>
                </a:lnTo>
                <a:lnTo>
                  <a:pt x="107582" y="2400680"/>
                </a:lnTo>
                <a:lnTo>
                  <a:pt x="168689" y="2296033"/>
                </a:lnTo>
                <a:lnTo>
                  <a:pt x="171154" y="2288857"/>
                </a:lnTo>
                <a:lnTo>
                  <a:pt x="170689" y="2281586"/>
                </a:lnTo>
                <a:lnTo>
                  <a:pt x="167511" y="2275030"/>
                </a:lnTo>
                <a:lnTo>
                  <a:pt x="161831" y="2269998"/>
                </a:lnTo>
                <a:lnTo>
                  <a:pt x="154709" y="2267533"/>
                </a:lnTo>
                <a:close/>
              </a:path>
              <a:path w="171450" h="2439035">
                <a:moveTo>
                  <a:pt x="85571" y="2362888"/>
                </a:moveTo>
                <a:lnTo>
                  <a:pt x="69121" y="2391067"/>
                </a:lnTo>
                <a:lnTo>
                  <a:pt x="102014" y="2391092"/>
                </a:lnTo>
                <a:lnTo>
                  <a:pt x="85571" y="2362888"/>
                </a:lnTo>
                <a:close/>
              </a:path>
              <a:path w="171450" h="2439035">
                <a:moveTo>
                  <a:pt x="104603" y="2330289"/>
                </a:moveTo>
                <a:lnTo>
                  <a:pt x="85571" y="2362888"/>
                </a:lnTo>
                <a:lnTo>
                  <a:pt x="102014" y="2391092"/>
                </a:lnTo>
                <a:lnTo>
                  <a:pt x="104561" y="2391092"/>
                </a:lnTo>
                <a:lnTo>
                  <a:pt x="104603" y="2330289"/>
                </a:lnTo>
                <a:close/>
              </a:path>
              <a:path w="171450" h="2439035">
                <a:moveTo>
                  <a:pt x="106205" y="0"/>
                </a:moveTo>
                <a:lnTo>
                  <a:pt x="68105" y="0"/>
                </a:lnTo>
                <a:lnTo>
                  <a:pt x="66546" y="2267424"/>
                </a:lnTo>
                <a:lnTo>
                  <a:pt x="66565" y="2330289"/>
                </a:lnTo>
                <a:lnTo>
                  <a:pt x="85571" y="2362888"/>
                </a:lnTo>
                <a:lnTo>
                  <a:pt x="104603" y="2330289"/>
                </a:lnTo>
                <a:lnTo>
                  <a:pt x="106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42584" y="3369690"/>
            <a:ext cx="3433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spc="-55" dirty="0">
                <a:latin typeface="Arial"/>
                <a:cs typeface="Arial"/>
              </a:rPr>
              <a:t>( </a:t>
            </a:r>
            <a:r>
              <a:rPr sz="2000" b="1" i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Pyridoxal </a:t>
            </a:r>
            <a:r>
              <a:rPr sz="2000" b="1" i="1" u="heavy" spc="-1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phosphate </a:t>
            </a:r>
            <a:r>
              <a:rPr sz="2000" b="1" i="1" u="heavy" spc="-1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activates</a:t>
            </a:r>
            <a:r>
              <a:rPr sz="2000" b="1" i="1" spc="-229" dirty="0">
                <a:latin typeface="Arial"/>
                <a:cs typeface="Arial"/>
              </a:rPr>
              <a:t> </a:t>
            </a:r>
            <a:r>
              <a:rPr sz="2000" i="1" spc="-130" dirty="0">
                <a:latin typeface="Trebuchet MS"/>
                <a:cs typeface="Trebuchet MS"/>
              </a:rPr>
              <a:t>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14955" y="5916167"/>
            <a:ext cx="5199888" cy="6172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83764" y="5859779"/>
            <a:ext cx="4294632" cy="8321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62200" y="5943600"/>
            <a:ext cx="5105400" cy="52273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62200" y="5943600"/>
            <a:ext cx="5105400" cy="454612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85"/>
              </a:spcBef>
            </a:pPr>
            <a:r>
              <a:rPr sz="2800" i="1" spc="-95" dirty="0">
                <a:latin typeface="Arial"/>
                <a:cs typeface="Arial"/>
              </a:rPr>
              <a:t>α-amino-β-ketoadipic </a:t>
            </a:r>
            <a:r>
              <a:rPr sz="2800" i="1" spc="-125" dirty="0">
                <a:latin typeface="Arial"/>
                <a:cs typeface="Arial"/>
              </a:rPr>
              <a:t>acid</a:t>
            </a:r>
            <a:endParaRPr sz="2800" i="1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0155" y="3595496"/>
            <a:ext cx="2834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1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condensation </a:t>
            </a:r>
            <a:r>
              <a:rPr sz="2400" b="1" i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46091" y="3832859"/>
            <a:ext cx="4597907" cy="18775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55435" y="4175759"/>
            <a:ext cx="934212" cy="6431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19038" y="4236846"/>
            <a:ext cx="11417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150" dirty="0">
                <a:solidFill>
                  <a:srgbClr val="001F5F"/>
                </a:solidFill>
                <a:latin typeface="Trebuchet MS"/>
                <a:cs typeface="Trebuchet MS"/>
              </a:rPr>
              <a:t>ALA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2400" b="1" spc="-114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2400" b="1" spc="-130" dirty="0">
                <a:solidFill>
                  <a:srgbClr val="001F5F"/>
                </a:solidFill>
                <a:latin typeface="Trebuchet MS"/>
                <a:cs typeface="Trebuchet MS"/>
              </a:rPr>
              <a:t>y</a:t>
            </a:r>
            <a:r>
              <a:rPr sz="2400" b="1" spc="-175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2400" b="1" spc="-105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2400" b="1" spc="-165" dirty="0">
                <a:solidFill>
                  <a:srgbClr val="001F5F"/>
                </a:solidFill>
                <a:latin typeface="Trebuchet MS"/>
                <a:cs typeface="Trebuchet MS"/>
              </a:rPr>
              <a:t>h</a:t>
            </a:r>
            <a:r>
              <a:rPr sz="2400" b="1" spc="-114" dirty="0">
                <a:solidFill>
                  <a:srgbClr val="001F5F"/>
                </a:solidFill>
                <a:latin typeface="Trebuchet MS"/>
                <a:cs typeface="Trebuchet MS"/>
              </a:rPr>
              <a:t>ase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46064" y="4541520"/>
            <a:ext cx="1485899" cy="6431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83764" y="4306823"/>
            <a:ext cx="1709927" cy="8061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6235" y="4326254"/>
            <a:ext cx="1454785" cy="580390"/>
          </a:xfrm>
          <a:custGeom>
            <a:avLst/>
            <a:gdLst/>
            <a:ahLst/>
            <a:cxnLst/>
            <a:rect l="l" t="t" r="r" b="b"/>
            <a:pathLst>
              <a:path w="1454785" h="580389">
                <a:moveTo>
                  <a:pt x="117903" y="417210"/>
                </a:moveTo>
                <a:lnTo>
                  <a:pt x="110912" y="419280"/>
                </a:lnTo>
                <a:lnTo>
                  <a:pt x="105028" y="424053"/>
                </a:lnTo>
                <a:lnTo>
                  <a:pt x="0" y="551307"/>
                </a:lnTo>
                <a:lnTo>
                  <a:pt x="162559" y="580136"/>
                </a:lnTo>
                <a:lnTo>
                  <a:pt x="170082" y="579929"/>
                </a:lnTo>
                <a:lnTo>
                  <a:pt x="176736" y="576961"/>
                </a:lnTo>
                <a:lnTo>
                  <a:pt x="181794" y="571706"/>
                </a:lnTo>
                <a:lnTo>
                  <a:pt x="184531" y="564642"/>
                </a:lnTo>
                <a:lnTo>
                  <a:pt x="184380" y="557063"/>
                </a:lnTo>
                <a:lnTo>
                  <a:pt x="183966" y="556133"/>
                </a:lnTo>
                <a:lnTo>
                  <a:pt x="42163" y="556133"/>
                </a:lnTo>
                <a:lnTo>
                  <a:pt x="28956" y="520446"/>
                </a:lnTo>
                <a:lnTo>
                  <a:pt x="94927" y="496136"/>
                </a:lnTo>
                <a:lnTo>
                  <a:pt x="134365" y="448310"/>
                </a:lnTo>
                <a:lnTo>
                  <a:pt x="137951" y="441640"/>
                </a:lnTo>
                <a:lnTo>
                  <a:pt x="138668" y="434387"/>
                </a:lnTo>
                <a:lnTo>
                  <a:pt x="136598" y="427396"/>
                </a:lnTo>
                <a:lnTo>
                  <a:pt x="131825" y="421513"/>
                </a:lnTo>
                <a:lnTo>
                  <a:pt x="125156" y="417927"/>
                </a:lnTo>
                <a:lnTo>
                  <a:pt x="117903" y="417210"/>
                </a:lnTo>
                <a:close/>
              </a:path>
              <a:path w="1454785" h="580389">
                <a:moveTo>
                  <a:pt x="94927" y="496136"/>
                </a:moveTo>
                <a:lnTo>
                  <a:pt x="28956" y="520446"/>
                </a:lnTo>
                <a:lnTo>
                  <a:pt x="42163" y="556133"/>
                </a:lnTo>
                <a:lnTo>
                  <a:pt x="57676" y="550418"/>
                </a:lnTo>
                <a:lnTo>
                  <a:pt x="50164" y="550418"/>
                </a:lnTo>
                <a:lnTo>
                  <a:pt x="38862" y="519557"/>
                </a:lnTo>
                <a:lnTo>
                  <a:pt x="75613" y="519557"/>
                </a:lnTo>
                <a:lnTo>
                  <a:pt x="94927" y="496136"/>
                </a:lnTo>
                <a:close/>
              </a:path>
              <a:path w="1454785" h="580389">
                <a:moveTo>
                  <a:pt x="108229" y="531794"/>
                </a:moveTo>
                <a:lnTo>
                  <a:pt x="42163" y="556133"/>
                </a:lnTo>
                <a:lnTo>
                  <a:pt x="183966" y="556133"/>
                </a:lnTo>
                <a:lnTo>
                  <a:pt x="181419" y="550402"/>
                </a:lnTo>
                <a:lnTo>
                  <a:pt x="176172" y="545336"/>
                </a:lnTo>
                <a:lnTo>
                  <a:pt x="169163" y="542544"/>
                </a:lnTo>
                <a:lnTo>
                  <a:pt x="108229" y="531794"/>
                </a:lnTo>
                <a:close/>
              </a:path>
              <a:path w="1454785" h="580389">
                <a:moveTo>
                  <a:pt x="38862" y="519557"/>
                </a:moveTo>
                <a:lnTo>
                  <a:pt x="50164" y="550418"/>
                </a:lnTo>
                <a:lnTo>
                  <a:pt x="70946" y="525217"/>
                </a:lnTo>
                <a:lnTo>
                  <a:pt x="38862" y="519557"/>
                </a:lnTo>
                <a:close/>
              </a:path>
              <a:path w="1454785" h="580389">
                <a:moveTo>
                  <a:pt x="70946" y="525217"/>
                </a:moveTo>
                <a:lnTo>
                  <a:pt x="50164" y="550418"/>
                </a:lnTo>
                <a:lnTo>
                  <a:pt x="57676" y="550418"/>
                </a:lnTo>
                <a:lnTo>
                  <a:pt x="108229" y="531794"/>
                </a:lnTo>
                <a:lnTo>
                  <a:pt x="70946" y="525217"/>
                </a:lnTo>
                <a:close/>
              </a:path>
              <a:path w="1454785" h="580389">
                <a:moveTo>
                  <a:pt x="1441323" y="0"/>
                </a:moveTo>
                <a:lnTo>
                  <a:pt x="94927" y="496136"/>
                </a:lnTo>
                <a:lnTo>
                  <a:pt x="70946" y="525217"/>
                </a:lnTo>
                <a:lnTo>
                  <a:pt x="108229" y="531794"/>
                </a:lnTo>
                <a:lnTo>
                  <a:pt x="1454530" y="35814"/>
                </a:lnTo>
                <a:lnTo>
                  <a:pt x="1441323" y="0"/>
                </a:lnTo>
                <a:close/>
              </a:path>
              <a:path w="1454785" h="580389">
                <a:moveTo>
                  <a:pt x="75613" y="519557"/>
                </a:moveTo>
                <a:lnTo>
                  <a:pt x="38862" y="519557"/>
                </a:lnTo>
                <a:lnTo>
                  <a:pt x="70946" y="525217"/>
                </a:lnTo>
                <a:lnTo>
                  <a:pt x="75613" y="519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448561" y="4725161"/>
            <a:ext cx="1371600" cy="523240"/>
          </a:xfrm>
          <a:prstGeom prst="rect">
            <a:avLst/>
          </a:prstGeom>
          <a:ln w="25908">
            <a:solidFill>
              <a:srgbClr val="F79546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75"/>
              </a:spcBef>
            </a:pPr>
            <a:r>
              <a:rPr sz="2800" spc="-305" dirty="0">
                <a:latin typeface="Arial"/>
                <a:cs typeface="Arial"/>
              </a:rPr>
              <a:t>CoA-SH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89932" y="2535935"/>
            <a:ext cx="4354067" cy="218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955" y="429768"/>
            <a:ext cx="832408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5164" y="324611"/>
            <a:ext cx="4421124" cy="1231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82296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702756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369185">
              <a:lnSpc>
                <a:spcPct val="100000"/>
              </a:lnSpc>
              <a:spcBef>
                <a:spcPts val="320"/>
              </a:spcBef>
            </a:pPr>
            <a:r>
              <a:rPr i="1" spc="-520" dirty="0"/>
              <a:t>Step-2</a:t>
            </a:r>
            <a:r>
              <a:rPr i="1" spc="-335" dirty="0"/>
              <a:t> </a:t>
            </a:r>
            <a:r>
              <a:rPr i="1" spc="-415" dirty="0"/>
              <a:t>(mitochondria)</a:t>
            </a:r>
          </a:p>
        </p:txBody>
      </p:sp>
      <p:sp>
        <p:nvSpPr>
          <p:cNvPr id="7" name="object 7"/>
          <p:cNvSpPr/>
          <p:nvPr/>
        </p:nvSpPr>
        <p:spPr>
          <a:xfrm>
            <a:off x="2314955" y="1953767"/>
            <a:ext cx="5199888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3764" y="1897379"/>
            <a:ext cx="4294632" cy="8321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2200" y="1981200"/>
            <a:ext cx="5105400" cy="5227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2200" y="1981200"/>
            <a:ext cx="5105400" cy="523240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80"/>
              </a:spcBef>
            </a:pPr>
            <a:r>
              <a:rPr sz="2800" spc="-95" dirty="0">
                <a:latin typeface="Arial"/>
                <a:cs typeface="Arial"/>
              </a:rPr>
              <a:t>α-amino-β-ketoadipic </a:t>
            </a:r>
            <a:r>
              <a:rPr sz="2800" spc="-125" dirty="0">
                <a:latin typeface="Arial"/>
                <a:cs typeface="Arial"/>
              </a:rPr>
              <a:t>acid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36364" y="2650235"/>
            <a:ext cx="425195" cy="3300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3439" y="2669285"/>
            <a:ext cx="171450" cy="3047365"/>
          </a:xfrm>
          <a:custGeom>
            <a:avLst/>
            <a:gdLst/>
            <a:ahLst/>
            <a:cxnLst/>
            <a:rect l="l" t="t" r="r" b="b"/>
            <a:pathLst>
              <a:path w="171450" h="3047365">
                <a:moveTo>
                  <a:pt x="16444" y="2876244"/>
                </a:moveTo>
                <a:lnTo>
                  <a:pt x="9322" y="2878709"/>
                </a:lnTo>
                <a:lnTo>
                  <a:pt x="3643" y="2883759"/>
                </a:lnTo>
                <a:lnTo>
                  <a:pt x="464" y="2890345"/>
                </a:lnTo>
                <a:lnTo>
                  <a:pt x="0" y="2897622"/>
                </a:lnTo>
                <a:lnTo>
                  <a:pt x="2464" y="2904744"/>
                </a:lnTo>
                <a:lnTo>
                  <a:pt x="85522" y="3047288"/>
                </a:lnTo>
                <a:lnTo>
                  <a:pt x="107556" y="3009531"/>
                </a:lnTo>
                <a:lnTo>
                  <a:pt x="66472" y="3009519"/>
                </a:lnTo>
                <a:lnTo>
                  <a:pt x="66490" y="2938949"/>
                </a:lnTo>
                <a:lnTo>
                  <a:pt x="35357" y="2885566"/>
                </a:lnTo>
                <a:lnTo>
                  <a:pt x="30307" y="2879887"/>
                </a:lnTo>
                <a:lnTo>
                  <a:pt x="23721" y="2876708"/>
                </a:lnTo>
                <a:lnTo>
                  <a:pt x="16444" y="2876244"/>
                </a:lnTo>
                <a:close/>
              </a:path>
              <a:path w="171450" h="3047365">
                <a:moveTo>
                  <a:pt x="66490" y="2938949"/>
                </a:moveTo>
                <a:lnTo>
                  <a:pt x="66472" y="3009519"/>
                </a:lnTo>
                <a:lnTo>
                  <a:pt x="104572" y="3009531"/>
                </a:lnTo>
                <a:lnTo>
                  <a:pt x="104575" y="2999892"/>
                </a:lnTo>
                <a:lnTo>
                  <a:pt x="69139" y="2999879"/>
                </a:lnTo>
                <a:lnTo>
                  <a:pt x="85583" y="2971687"/>
                </a:lnTo>
                <a:lnTo>
                  <a:pt x="66490" y="2938949"/>
                </a:lnTo>
                <a:close/>
              </a:path>
              <a:path w="171450" h="3047365">
                <a:moveTo>
                  <a:pt x="154674" y="2876315"/>
                </a:moveTo>
                <a:lnTo>
                  <a:pt x="104678" y="2938949"/>
                </a:lnTo>
                <a:lnTo>
                  <a:pt x="104572" y="3009531"/>
                </a:lnTo>
                <a:lnTo>
                  <a:pt x="107563" y="3009519"/>
                </a:lnTo>
                <a:lnTo>
                  <a:pt x="168707" y="2904744"/>
                </a:lnTo>
                <a:lnTo>
                  <a:pt x="171154" y="2897622"/>
                </a:lnTo>
                <a:lnTo>
                  <a:pt x="170660" y="2890345"/>
                </a:lnTo>
                <a:lnTo>
                  <a:pt x="167475" y="2883759"/>
                </a:lnTo>
                <a:lnTo>
                  <a:pt x="161849" y="2878709"/>
                </a:lnTo>
                <a:lnTo>
                  <a:pt x="154674" y="2876315"/>
                </a:lnTo>
                <a:close/>
              </a:path>
              <a:path w="171450" h="3047365">
                <a:moveTo>
                  <a:pt x="85583" y="2971687"/>
                </a:moveTo>
                <a:lnTo>
                  <a:pt x="69139" y="2999879"/>
                </a:lnTo>
                <a:lnTo>
                  <a:pt x="102032" y="2999892"/>
                </a:lnTo>
                <a:lnTo>
                  <a:pt x="85583" y="2971687"/>
                </a:lnTo>
                <a:close/>
              </a:path>
              <a:path w="171450" h="3047365">
                <a:moveTo>
                  <a:pt x="104590" y="2939100"/>
                </a:moveTo>
                <a:lnTo>
                  <a:pt x="85583" y="2971687"/>
                </a:lnTo>
                <a:lnTo>
                  <a:pt x="102032" y="2999892"/>
                </a:lnTo>
                <a:lnTo>
                  <a:pt x="104575" y="2999892"/>
                </a:lnTo>
                <a:lnTo>
                  <a:pt x="104590" y="2939100"/>
                </a:lnTo>
                <a:close/>
              </a:path>
              <a:path w="171450" h="3047365">
                <a:moveTo>
                  <a:pt x="105334" y="0"/>
                </a:moveTo>
                <a:lnTo>
                  <a:pt x="67234" y="0"/>
                </a:lnTo>
                <a:lnTo>
                  <a:pt x="66506" y="2876244"/>
                </a:lnTo>
                <a:lnTo>
                  <a:pt x="66578" y="2939100"/>
                </a:lnTo>
                <a:lnTo>
                  <a:pt x="85583" y="2971687"/>
                </a:lnTo>
                <a:lnTo>
                  <a:pt x="104590" y="2939100"/>
                </a:lnTo>
                <a:lnTo>
                  <a:pt x="10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24555" y="5839967"/>
            <a:ext cx="4133088" cy="617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69335" y="5783579"/>
            <a:ext cx="4171188" cy="832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800" y="5867400"/>
            <a:ext cx="4038600" cy="522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971800" y="5867400"/>
            <a:ext cx="4038600" cy="454612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185"/>
              </a:spcBef>
            </a:pPr>
            <a:r>
              <a:rPr sz="2800" b="1" i="1" spc="-155" dirty="0">
                <a:latin typeface="Trebuchet MS"/>
                <a:cs typeface="Trebuchet MS"/>
              </a:rPr>
              <a:t>δ-aminolevulinate</a:t>
            </a:r>
            <a:r>
              <a:rPr sz="2800" b="1" i="1" spc="-175" dirty="0">
                <a:latin typeface="Trebuchet MS"/>
                <a:cs typeface="Trebuchet MS"/>
              </a:rPr>
              <a:t> </a:t>
            </a:r>
            <a:r>
              <a:rPr sz="2800" b="1" i="1" spc="-170" dirty="0">
                <a:latin typeface="Trebuchet MS"/>
                <a:cs typeface="Trebuchet MS"/>
              </a:rPr>
              <a:t>(ALA)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9832" y="3257753"/>
            <a:ext cx="31718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decarboxylation</a:t>
            </a:r>
            <a:r>
              <a:rPr sz="2400" b="1" i="1" u="heavy" spc="-2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80913" y="3255390"/>
            <a:ext cx="1988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75" dirty="0">
                <a:solidFill>
                  <a:srgbClr val="001F5F"/>
                </a:solidFill>
                <a:latin typeface="Trebuchet MS"/>
                <a:cs typeface="Trebuchet MS"/>
              </a:rPr>
              <a:t>ALA</a:t>
            </a:r>
            <a:r>
              <a:rPr sz="2800" b="1" spc="-28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800" b="1" spc="-150" dirty="0">
                <a:solidFill>
                  <a:srgbClr val="001F5F"/>
                </a:solidFill>
                <a:latin typeface="Trebuchet MS"/>
                <a:cs typeface="Trebuchet MS"/>
              </a:rPr>
              <a:t>synthase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77840" y="3182111"/>
            <a:ext cx="2392680" cy="7498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61228" y="4250817"/>
            <a:ext cx="3266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75" dirty="0">
                <a:solidFill>
                  <a:srgbClr val="E36C09"/>
                </a:solidFill>
                <a:latin typeface="Arial"/>
                <a:cs typeface="Arial"/>
              </a:rPr>
              <a:t>(rate </a:t>
            </a:r>
            <a:r>
              <a:rPr sz="2400" b="1" i="1" spc="-160" dirty="0">
                <a:solidFill>
                  <a:srgbClr val="E36C09"/>
                </a:solidFill>
                <a:latin typeface="Arial"/>
                <a:cs typeface="Arial"/>
              </a:rPr>
              <a:t>controlling </a:t>
            </a:r>
            <a:r>
              <a:rPr sz="2400" b="1" i="1" spc="-200" dirty="0">
                <a:solidFill>
                  <a:srgbClr val="E36C09"/>
                </a:solidFill>
                <a:latin typeface="Arial"/>
                <a:cs typeface="Arial"/>
              </a:rPr>
              <a:t>enzyme </a:t>
            </a:r>
            <a:r>
              <a:rPr sz="2400" b="1" i="1" spc="-65" dirty="0">
                <a:solidFill>
                  <a:srgbClr val="E36C09"/>
                </a:solidFill>
                <a:latin typeface="Arial"/>
                <a:cs typeface="Arial"/>
              </a:rPr>
              <a:t>-  </a:t>
            </a:r>
            <a:r>
              <a:rPr sz="2400" b="1" i="1" spc="-170" dirty="0">
                <a:solidFill>
                  <a:srgbClr val="E36C09"/>
                </a:solidFill>
                <a:latin typeface="Arial"/>
                <a:cs typeface="Arial"/>
              </a:rPr>
              <a:t>porphyrin </a:t>
            </a:r>
            <a:r>
              <a:rPr sz="2400" b="1" i="1" spc="-215" dirty="0">
                <a:solidFill>
                  <a:srgbClr val="E36C09"/>
                </a:solidFill>
                <a:latin typeface="Arial"/>
                <a:cs typeface="Arial"/>
              </a:rPr>
              <a:t>biosynthesis </a:t>
            </a:r>
            <a:r>
              <a:rPr sz="2400" b="1" i="1" spc="-140" dirty="0">
                <a:solidFill>
                  <a:srgbClr val="E36C09"/>
                </a:solidFill>
                <a:latin typeface="Arial"/>
                <a:cs typeface="Arial"/>
              </a:rPr>
              <a:t>–  </a:t>
            </a:r>
            <a:r>
              <a:rPr sz="2400" b="1" i="1" spc="-114" dirty="0">
                <a:solidFill>
                  <a:srgbClr val="E36C09"/>
                </a:solidFill>
                <a:latin typeface="Arial"/>
                <a:cs typeface="Arial"/>
              </a:rPr>
              <a:t>liver)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5444" y="2991611"/>
            <a:ext cx="4448555" cy="203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955" y="582168"/>
            <a:ext cx="8324088" cy="780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29711" y="438912"/>
            <a:ext cx="3272028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609600"/>
            <a:ext cx="8229600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190500" algn="ctr">
              <a:lnSpc>
                <a:spcPct val="100000"/>
              </a:lnSpc>
              <a:spcBef>
                <a:spcPts val="20"/>
              </a:spcBef>
            </a:pPr>
            <a:r>
              <a:rPr i="1" spc="-520" dirty="0"/>
              <a:t>Step-3</a:t>
            </a:r>
            <a:r>
              <a:rPr i="1" spc="-335" dirty="0"/>
              <a:t> </a:t>
            </a:r>
            <a:r>
              <a:rPr i="1" spc="-475" dirty="0"/>
              <a:t>(</a:t>
            </a:r>
            <a:r>
              <a:rPr i="1" spc="-475" dirty="0" err="1" smtClean="0"/>
              <a:t>cytosol</a:t>
            </a:r>
            <a:r>
              <a:rPr lang="ar-SA" i="1" spc="-475" dirty="0" err="1" smtClean="0"/>
              <a:t>(</a:t>
            </a:r>
            <a:endParaRPr i="1" spc="-475" dirty="0"/>
          </a:p>
        </p:txBody>
      </p:sp>
      <p:sp>
        <p:nvSpPr>
          <p:cNvPr id="7" name="object 7"/>
          <p:cNvSpPr/>
          <p:nvPr/>
        </p:nvSpPr>
        <p:spPr>
          <a:xfrm>
            <a:off x="1476755" y="1725167"/>
            <a:ext cx="4361688" cy="987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1724" y="1684020"/>
            <a:ext cx="4172712" cy="1182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0" y="1752600"/>
            <a:ext cx="4267200" cy="8930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24000" y="1752600"/>
            <a:ext cx="4267200" cy="893444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138555">
              <a:lnSpc>
                <a:spcPts val="2865"/>
              </a:lnSpc>
              <a:spcBef>
                <a:spcPts val="204"/>
              </a:spcBef>
            </a:pPr>
            <a:r>
              <a:rPr sz="1800" spc="-55" dirty="0">
                <a:latin typeface="Arial"/>
                <a:cs typeface="Arial"/>
              </a:rPr>
              <a:t>( </a:t>
            </a:r>
            <a:r>
              <a:rPr sz="2400" spc="-105" dirty="0">
                <a:latin typeface="Arial"/>
                <a:cs typeface="Arial"/>
              </a:rPr>
              <a:t>2molecules</a:t>
            </a:r>
            <a:r>
              <a:rPr sz="2400" spc="-30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 marL="334010">
              <a:lnSpc>
                <a:spcPts val="3345"/>
              </a:lnSpc>
            </a:pPr>
            <a:r>
              <a:rPr sz="2800" b="1" spc="-155" dirty="0">
                <a:latin typeface="Trebuchet MS"/>
                <a:cs typeface="Trebuchet MS"/>
              </a:rPr>
              <a:t>δ-aminolevulinate</a:t>
            </a:r>
            <a:r>
              <a:rPr sz="2800" b="1" spc="-170" dirty="0">
                <a:latin typeface="Trebuchet MS"/>
                <a:cs typeface="Trebuchet MS"/>
              </a:rPr>
              <a:t> (ALA)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3584" y="3516248"/>
            <a:ext cx="25031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75" dirty="0">
                <a:latin typeface="Trebuchet MS"/>
                <a:cs typeface="Trebuchet MS"/>
              </a:rPr>
              <a:t>ALA</a:t>
            </a:r>
            <a:r>
              <a:rPr sz="2800" b="1" spc="-265" dirty="0">
                <a:latin typeface="Trebuchet MS"/>
                <a:cs typeface="Trebuchet MS"/>
              </a:rPr>
              <a:t> </a:t>
            </a:r>
            <a:r>
              <a:rPr sz="2800" b="1" spc="-170" dirty="0">
                <a:latin typeface="Trebuchet MS"/>
                <a:cs typeface="Trebuchet MS"/>
              </a:rPr>
              <a:t>dehydratase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98164" y="2799588"/>
            <a:ext cx="425196" cy="3075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15511" y="2819654"/>
            <a:ext cx="177165" cy="2820035"/>
          </a:xfrm>
          <a:custGeom>
            <a:avLst/>
            <a:gdLst/>
            <a:ahLst/>
            <a:cxnLst/>
            <a:rect l="l" t="t" r="r" b="b"/>
            <a:pathLst>
              <a:path w="177164" h="2820035">
                <a:moveTo>
                  <a:pt x="21548" y="2650884"/>
                </a:moveTo>
                <a:lnTo>
                  <a:pt x="14477" y="2653538"/>
                </a:lnTo>
                <a:lnTo>
                  <a:pt x="8933" y="2658735"/>
                </a:lnTo>
                <a:lnTo>
                  <a:pt x="5937" y="2665396"/>
                </a:lnTo>
                <a:lnTo>
                  <a:pt x="5655" y="2672701"/>
                </a:lnTo>
                <a:lnTo>
                  <a:pt x="8254" y="2679827"/>
                </a:lnTo>
                <a:lnTo>
                  <a:pt x="95250" y="2819996"/>
                </a:lnTo>
                <a:lnTo>
                  <a:pt x="115658" y="2782722"/>
                </a:lnTo>
                <a:lnTo>
                  <a:pt x="75184" y="2782722"/>
                </a:lnTo>
                <a:lnTo>
                  <a:pt x="73282" y="2712381"/>
                </a:lnTo>
                <a:lnTo>
                  <a:pt x="40639" y="2659761"/>
                </a:lnTo>
                <a:lnTo>
                  <a:pt x="35498" y="2654198"/>
                </a:lnTo>
                <a:lnTo>
                  <a:pt x="28844" y="2651172"/>
                </a:lnTo>
                <a:lnTo>
                  <a:pt x="21548" y="2650884"/>
                </a:lnTo>
                <a:close/>
              </a:path>
              <a:path w="177164" h="2820035">
                <a:moveTo>
                  <a:pt x="73282" y="2712381"/>
                </a:moveTo>
                <a:lnTo>
                  <a:pt x="75184" y="2782722"/>
                </a:lnTo>
                <a:lnTo>
                  <a:pt x="113284" y="2781693"/>
                </a:lnTo>
                <a:lnTo>
                  <a:pt x="113050" y="2773045"/>
                </a:lnTo>
                <a:lnTo>
                  <a:pt x="77470" y="2773045"/>
                </a:lnTo>
                <a:lnTo>
                  <a:pt x="93158" y="2744422"/>
                </a:lnTo>
                <a:lnTo>
                  <a:pt x="73282" y="2712381"/>
                </a:lnTo>
                <a:close/>
              </a:path>
              <a:path w="177164" h="2820035">
                <a:moveTo>
                  <a:pt x="159760" y="2647215"/>
                </a:moveTo>
                <a:lnTo>
                  <a:pt x="152479" y="2647886"/>
                </a:lnTo>
                <a:lnTo>
                  <a:pt x="145984" y="2651224"/>
                </a:lnTo>
                <a:lnTo>
                  <a:pt x="141097" y="2656967"/>
                </a:lnTo>
                <a:lnTo>
                  <a:pt x="111378" y="2711184"/>
                </a:lnTo>
                <a:lnTo>
                  <a:pt x="113284" y="2781693"/>
                </a:lnTo>
                <a:lnTo>
                  <a:pt x="75184" y="2782722"/>
                </a:lnTo>
                <a:lnTo>
                  <a:pt x="115658" y="2782722"/>
                </a:lnTo>
                <a:lnTo>
                  <a:pt x="174498" y="2675255"/>
                </a:lnTo>
                <a:lnTo>
                  <a:pt x="176756" y="2668065"/>
                </a:lnTo>
                <a:lnTo>
                  <a:pt x="176085" y="2660792"/>
                </a:lnTo>
                <a:lnTo>
                  <a:pt x="172747" y="2654305"/>
                </a:lnTo>
                <a:lnTo>
                  <a:pt x="167004" y="2649474"/>
                </a:lnTo>
                <a:lnTo>
                  <a:pt x="159760" y="2647215"/>
                </a:lnTo>
                <a:close/>
              </a:path>
              <a:path w="177164" h="2820035">
                <a:moveTo>
                  <a:pt x="93158" y="2744422"/>
                </a:moveTo>
                <a:lnTo>
                  <a:pt x="77470" y="2773045"/>
                </a:lnTo>
                <a:lnTo>
                  <a:pt x="110362" y="2772156"/>
                </a:lnTo>
                <a:lnTo>
                  <a:pt x="93158" y="2744422"/>
                </a:lnTo>
                <a:close/>
              </a:path>
              <a:path w="177164" h="2820035">
                <a:moveTo>
                  <a:pt x="111378" y="2711184"/>
                </a:moveTo>
                <a:lnTo>
                  <a:pt x="93158" y="2744422"/>
                </a:lnTo>
                <a:lnTo>
                  <a:pt x="110362" y="2772156"/>
                </a:lnTo>
                <a:lnTo>
                  <a:pt x="77470" y="2773045"/>
                </a:lnTo>
                <a:lnTo>
                  <a:pt x="113050" y="2773045"/>
                </a:lnTo>
                <a:lnTo>
                  <a:pt x="111378" y="2711184"/>
                </a:lnTo>
                <a:close/>
              </a:path>
              <a:path w="177164" h="2820035">
                <a:moveTo>
                  <a:pt x="38100" y="0"/>
                </a:moveTo>
                <a:lnTo>
                  <a:pt x="0" y="1016"/>
                </a:lnTo>
                <a:lnTo>
                  <a:pt x="73282" y="2712381"/>
                </a:lnTo>
                <a:lnTo>
                  <a:pt x="93158" y="2744422"/>
                </a:lnTo>
                <a:lnTo>
                  <a:pt x="111378" y="2711184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2955" y="5839967"/>
            <a:ext cx="4590288" cy="617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07464" y="5783579"/>
            <a:ext cx="4328160" cy="8321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0200" y="5867400"/>
            <a:ext cx="4495800" cy="522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00200" y="5867400"/>
            <a:ext cx="4495800" cy="45461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185"/>
              </a:spcBef>
              <a:tabLst>
                <a:tab pos="908050" algn="l"/>
              </a:tabLst>
            </a:pPr>
            <a:r>
              <a:rPr sz="2400" i="1" spc="-95" dirty="0">
                <a:latin typeface="Arial"/>
                <a:cs typeface="Arial"/>
              </a:rPr>
              <a:t>(1)	</a:t>
            </a:r>
            <a:r>
              <a:rPr sz="2800" i="1" spc="-80" dirty="0">
                <a:latin typeface="Arial"/>
                <a:cs typeface="Arial"/>
              </a:rPr>
              <a:t>porphobilinogen</a:t>
            </a:r>
            <a:r>
              <a:rPr sz="2800" i="1" spc="-105" dirty="0">
                <a:latin typeface="Arial"/>
                <a:cs typeface="Arial"/>
              </a:rPr>
              <a:t> </a:t>
            </a:r>
            <a:r>
              <a:rPr sz="2800" i="1" spc="-280" dirty="0">
                <a:latin typeface="Arial"/>
                <a:cs typeface="Arial"/>
              </a:rPr>
              <a:t>(</a:t>
            </a:r>
            <a:r>
              <a:rPr sz="2800" i="1" spc="-280" dirty="0" smtClean="0">
                <a:latin typeface="Arial"/>
                <a:cs typeface="Arial"/>
              </a:rPr>
              <a:t>PBG</a:t>
            </a:r>
            <a:r>
              <a:rPr lang="ar-SA" sz="2800" i="1" spc="-280" dirty="0" err="1" smtClean="0">
                <a:latin typeface="Arial"/>
                <a:cs typeface="Arial"/>
              </a:rPr>
              <a:t>(</a:t>
            </a:r>
            <a:endParaRPr sz="2800" i="1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29961" y="4725161"/>
            <a:ext cx="3429000" cy="645047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2000" b="1" i="1" spc="-125" dirty="0">
                <a:latin typeface="Trebuchet MS"/>
                <a:cs typeface="Trebuchet MS"/>
              </a:rPr>
              <a:t>zinc-containing </a:t>
            </a:r>
            <a:r>
              <a:rPr sz="2000" b="1" i="1" spc="-150" dirty="0">
                <a:latin typeface="Trebuchet MS"/>
                <a:cs typeface="Trebuchet MS"/>
              </a:rPr>
              <a:t>enzyme </a:t>
            </a:r>
            <a:r>
              <a:rPr sz="2000" b="1" i="1" spc="-90" dirty="0">
                <a:latin typeface="Trebuchet MS"/>
                <a:cs typeface="Trebuchet MS"/>
              </a:rPr>
              <a:t>and</a:t>
            </a:r>
            <a:r>
              <a:rPr sz="2000" b="1" i="1" spc="-235" dirty="0">
                <a:latin typeface="Trebuchet MS"/>
                <a:cs typeface="Trebuchet MS"/>
              </a:rPr>
              <a:t> </a:t>
            </a:r>
            <a:r>
              <a:rPr sz="2000" b="1" i="1" spc="-85" dirty="0">
                <a:latin typeface="Trebuchet MS"/>
                <a:cs typeface="Trebuchet MS"/>
              </a:rPr>
              <a:t>is</a:t>
            </a:r>
            <a:endParaRPr sz="2000" i="1" dirty="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</a:pPr>
            <a:r>
              <a:rPr sz="2000" b="1" i="1" spc="-105" dirty="0">
                <a:latin typeface="Trebuchet MS"/>
                <a:cs typeface="Trebuchet MS"/>
              </a:rPr>
              <a:t>sensitive </a:t>
            </a:r>
            <a:r>
              <a:rPr sz="2000" b="1" i="1" spc="-90" dirty="0">
                <a:latin typeface="Trebuchet MS"/>
                <a:cs typeface="Trebuchet MS"/>
              </a:rPr>
              <a:t>to </a:t>
            </a:r>
            <a:r>
              <a:rPr sz="2000" b="1" i="1" spc="-100" dirty="0">
                <a:latin typeface="Trebuchet MS"/>
                <a:cs typeface="Trebuchet MS"/>
              </a:rPr>
              <a:t>inhibition </a:t>
            </a:r>
            <a:r>
              <a:rPr sz="2000" b="1" i="1" spc="-110" dirty="0">
                <a:latin typeface="Trebuchet MS"/>
                <a:cs typeface="Trebuchet MS"/>
              </a:rPr>
              <a:t>by</a:t>
            </a:r>
            <a:r>
              <a:rPr sz="2000" b="1" i="1" spc="-405" dirty="0">
                <a:latin typeface="Trebuchet MS"/>
                <a:cs typeface="Trebuchet MS"/>
              </a:rPr>
              <a:t> </a:t>
            </a:r>
            <a:r>
              <a:rPr sz="2000" b="1" i="1" spc="-125" dirty="0">
                <a:solidFill>
                  <a:srgbClr val="E36C09"/>
                </a:solidFill>
                <a:latin typeface="Trebuchet MS"/>
                <a:cs typeface="Trebuchet MS"/>
              </a:rPr>
              <a:t>lead</a:t>
            </a:r>
            <a:r>
              <a:rPr sz="2000" b="1" i="1" spc="-125" dirty="0">
                <a:latin typeface="Trebuchet MS"/>
                <a:cs typeface="Trebuchet MS"/>
              </a:rPr>
              <a:t>.</a:t>
            </a:r>
            <a:endParaRPr sz="2000" i="1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31364" y="4079747"/>
            <a:ext cx="1254252" cy="8046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43835" y="4098797"/>
            <a:ext cx="1000125" cy="556260"/>
          </a:xfrm>
          <a:custGeom>
            <a:avLst/>
            <a:gdLst/>
            <a:ahLst/>
            <a:cxnLst/>
            <a:rect l="l" t="t" r="r" b="b"/>
            <a:pathLst>
              <a:path w="1000125" h="556260">
                <a:moveTo>
                  <a:pt x="105197" y="400518"/>
                </a:moveTo>
                <a:lnTo>
                  <a:pt x="97901" y="400843"/>
                </a:lnTo>
                <a:lnTo>
                  <a:pt x="91247" y="403883"/>
                </a:lnTo>
                <a:lnTo>
                  <a:pt x="86106" y="409447"/>
                </a:lnTo>
                <a:lnTo>
                  <a:pt x="0" y="550163"/>
                </a:lnTo>
                <a:lnTo>
                  <a:pt x="164972" y="555878"/>
                </a:lnTo>
                <a:lnTo>
                  <a:pt x="172442" y="554591"/>
                </a:lnTo>
                <a:lnTo>
                  <a:pt x="178625" y="550719"/>
                </a:lnTo>
                <a:lnTo>
                  <a:pt x="179858" y="549020"/>
                </a:lnTo>
                <a:lnTo>
                  <a:pt x="42417" y="549020"/>
                </a:lnTo>
                <a:lnTo>
                  <a:pt x="24256" y="515493"/>
                </a:lnTo>
                <a:lnTo>
                  <a:pt x="86286" y="482096"/>
                </a:lnTo>
                <a:lnTo>
                  <a:pt x="118617" y="429259"/>
                </a:lnTo>
                <a:lnTo>
                  <a:pt x="121197" y="422189"/>
                </a:lnTo>
                <a:lnTo>
                  <a:pt x="120872" y="414893"/>
                </a:lnTo>
                <a:lnTo>
                  <a:pt x="117832" y="408239"/>
                </a:lnTo>
                <a:lnTo>
                  <a:pt x="112267" y="403097"/>
                </a:lnTo>
                <a:lnTo>
                  <a:pt x="105197" y="400518"/>
                </a:lnTo>
                <a:close/>
              </a:path>
              <a:path w="1000125" h="556260">
                <a:moveTo>
                  <a:pt x="86286" y="482096"/>
                </a:moveTo>
                <a:lnTo>
                  <a:pt x="24256" y="515493"/>
                </a:lnTo>
                <a:lnTo>
                  <a:pt x="42417" y="549020"/>
                </a:lnTo>
                <a:lnTo>
                  <a:pt x="55154" y="542163"/>
                </a:lnTo>
                <a:lnTo>
                  <a:pt x="49529" y="542163"/>
                </a:lnTo>
                <a:lnTo>
                  <a:pt x="34035" y="513206"/>
                </a:lnTo>
                <a:lnTo>
                  <a:pt x="67248" y="513206"/>
                </a:lnTo>
                <a:lnTo>
                  <a:pt x="86286" y="482096"/>
                </a:lnTo>
                <a:close/>
              </a:path>
              <a:path w="1000125" h="556260">
                <a:moveTo>
                  <a:pt x="104408" y="515640"/>
                </a:moveTo>
                <a:lnTo>
                  <a:pt x="42417" y="549020"/>
                </a:lnTo>
                <a:lnTo>
                  <a:pt x="179858" y="549020"/>
                </a:lnTo>
                <a:lnTo>
                  <a:pt x="182903" y="544824"/>
                </a:lnTo>
                <a:lnTo>
                  <a:pt x="184657" y="537463"/>
                </a:lnTo>
                <a:lnTo>
                  <a:pt x="183423" y="529994"/>
                </a:lnTo>
                <a:lnTo>
                  <a:pt x="179546" y="523811"/>
                </a:lnTo>
                <a:lnTo>
                  <a:pt x="173620" y="519533"/>
                </a:lnTo>
                <a:lnTo>
                  <a:pt x="166242" y="517778"/>
                </a:lnTo>
                <a:lnTo>
                  <a:pt x="104408" y="515640"/>
                </a:lnTo>
                <a:close/>
              </a:path>
              <a:path w="1000125" h="556260">
                <a:moveTo>
                  <a:pt x="34035" y="513206"/>
                </a:moveTo>
                <a:lnTo>
                  <a:pt x="49529" y="542163"/>
                </a:lnTo>
                <a:lnTo>
                  <a:pt x="66560" y="514331"/>
                </a:lnTo>
                <a:lnTo>
                  <a:pt x="34035" y="513206"/>
                </a:lnTo>
                <a:close/>
              </a:path>
              <a:path w="1000125" h="556260">
                <a:moveTo>
                  <a:pt x="66560" y="514331"/>
                </a:moveTo>
                <a:lnTo>
                  <a:pt x="49529" y="542163"/>
                </a:lnTo>
                <a:lnTo>
                  <a:pt x="55154" y="542163"/>
                </a:lnTo>
                <a:lnTo>
                  <a:pt x="104408" y="515640"/>
                </a:lnTo>
                <a:lnTo>
                  <a:pt x="66560" y="514331"/>
                </a:lnTo>
                <a:close/>
              </a:path>
              <a:path w="1000125" h="556260">
                <a:moveTo>
                  <a:pt x="981710" y="0"/>
                </a:moveTo>
                <a:lnTo>
                  <a:pt x="86286" y="482096"/>
                </a:lnTo>
                <a:lnTo>
                  <a:pt x="66560" y="514331"/>
                </a:lnTo>
                <a:lnTo>
                  <a:pt x="104408" y="515640"/>
                </a:lnTo>
                <a:lnTo>
                  <a:pt x="999743" y="33527"/>
                </a:lnTo>
                <a:lnTo>
                  <a:pt x="981710" y="0"/>
                </a:lnTo>
                <a:close/>
              </a:path>
              <a:path w="1000125" h="556260">
                <a:moveTo>
                  <a:pt x="67248" y="513206"/>
                </a:moveTo>
                <a:lnTo>
                  <a:pt x="34035" y="513206"/>
                </a:lnTo>
                <a:lnTo>
                  <a:pt x="66560" y="514331"/>
                </a:lnTo>
                <a:lnTo>
                  <a:pt x="67248" y="513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983994" y="4659248"/>
            <a:ext cx="730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80" dirty="0">
                <a:latin typeface="Trebuchet MS"/>
                <a:cs typeface="Trebuchet MS"/>
              </a:rPr>
              <a:t>2</a:t>
            </a:r>
            <a:r>
              <a:rPr sz="2800" b="1" spc="-204" dirty="0">
                <a:latin typeface="Trebuchet MS"/>
                <a:cs typeface="Trebuchet MS"/>
              </a:rPr>
              <a:t>H</a:t>
            </a:r>
            <a:r>
              <a:rPr sz="2775" b="1" spc="-217" baseline="-18018" dirty="0">
                <a:latin typeface="Trebuchet MS"/>
                <a:cs typeface="Trebuchet MS"/>
              </a:rPr>
              <a:t>2</a:t>
            </a:r>
            <a:r>
              <a:rPr sz="2800" b="1" spc="-225" dirty="0">
                <a:latin typeface="Trebuchet MS"/>
                <a:cs typeface="Trebuchet MS"/>
              </a:rPr>
              <a:t>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25361" y="6096761"/>
            <a:ext cx="2590800" cy="307777"/>
          </a:xfrm>
          <a:prstGeom prst="rect">
            <a:avLst/>
          </a:prstGeom>
          <a:ln w="25907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240"/>
              </a:spcBef>
            </a:pPr>
            <a:r>
              <a:rPr sz="1800" i="1" spc="-85" dirty="0">
                <a:latin typeface="Arial"/>
                <a:cs typeface="Arial"/>
              </a:rPr>
              <a:t>First </a:t>
            </a:r>
            <a:r>
              <a:rPr sz="1800" i="1" spc="-70" dirty="0">
                <a:latin typeface="Arial"/>
                <a:cs typeface="Arial"/>
              </a:rPr>
              <a:t>precursor </a:t>
            </a:r>
            <a:r>
              <a:rPr sz="1800" i="1" spc="-5" dirty="0">
                <a:latin typeface="Arial"/>
                <a:cs typeface="Arial"/>
              </a:rPr>
              <a:t>of</a:t>
            </a:r>
            <a:r>
              <a:rPr sz="1800" i="1" spc="-114" dirty="0">
                <a:latin typeface="Arial"/>
                <a:cs typeface="Arial"/>
              </a:rPr>
              <a:t> </a:t>
            </a:r>
            <a:r>
              <a:rPr sz="1800" i="1" spc="-45" dirty="0">
                <a:latin typeface="Arial"/>
                <a:cs typeface="Arial"/>
              </a:rPr>
              <a:t>pyrrole</a:t>
            </a:r>
            <a:endParaRPr sz="18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0620" y="2368295"/>
            <a:ext cx="4183379" cy="3442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2440" y="4844795"/>
            <a:ext cx="5532120" cy="20132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0955" y="1267967"/>
            <a:ext cx="4666488" cy="987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0575" y="1226819"/>
            <a:ext cx="3884676" cy="1182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1295400"/>
            <a:ext cx="4572000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1295400"/>
            <a:ext cx="4572000" cy="893444"/>
          </a:xfrm>
          <a:custGeom>
            <a:avLst/>
            <a:gdLst/>
            <a:ahLst/>
            <a:cxnLst/>
            <a:rect l="l" t="t" r="r" b="b"/>
            <a:pathLst>
              <a:path w="4572000" h="893444">
                <a:moveTo>
                  <a:pt x="0" y="893063"/>
                </a:moveTo>
                <a:lnTo>
                  <a:pt x="4572000" y="893063"/>
                </a:lnTo>
                <a:lnTo>
                  <a:pt x="4572000" y="0"/>
                </a:lnTo>
                <a:lnTo>
                  <a:pt x="0" y="0"/>
                </a:lnTo>
                <a:lnTo>
                  <a:pt x="0" y="8930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04161" y="1308861"/>
            <a:ext cx="3314700" cy="814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>
              <a:lnSpc>
                <a:spcPts val="2865"/>
              </a:lnSpc>
              <a:spcBef>
                <a:spcPts val="100"/>
              </a:spcBef>
            </a:pPr>
            <a:r>
              <a:rPr sz="2400" spc="-105" dirty="0">
                <a:latin typeface="Arial"/>
                <a:cs typeface="Arial"/>
              </a:rPr>
              <a:t>(4molecules)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345"/>
              </a:lnSpc>
            </a:pPr>
            <a:r>
              <a:rPr sz="2800" spc="-80" dirty="0">
                <a:latin typeface="Arial"/>
                <a:cs typeface="Arial"/>
              </a:rPr>
              <a:t>porphobilinogen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275" dirty="0">
                <a:latin typeface="Arial"/>
                <a:cs typeface="Arial"/>
              </a:rPr>
              <a:t>(PBG)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36164" y="2267711"/>
            <a:ext cx="425196" cy="26167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3257" y="2286761"/>
            <a:ext cx="171450" cy="2362835"/>
          </a:xfrm>
          <a:custGeom>
            <a:avLst/>
            <a:gdLst/>
            <a:ahLst/>
            <a:cxnLst/>
            <a:rect l="l" t="t" r="r" b="b"/>
            <a:pathLst>
              <a:path w="171450" h="2362835">
                <a:moveTo>
                  <a:pt x="16498" y="2191224"/>
                </a:moveTo>
                <a:lnTo>
                  <a:pt x="9304" y="2193671"/>
                </a:lnTo>
                <a:lnTo>
                  <a:pt x="3679" y="2198721"/>
                </a:lnTo>
                <a:lnTo>
                  <a:pt x="494" y="2205307"/>
                </a:lnTo>
                <a:lnTo>
                  <a:pt x="0" y="2212584"/>
                </a:lnTo>
                <a:lnTo>
                  <a:pt x="2446" y="2219706"/>
                </a:lnTo>
                <a:lnTo>
                  <a:pt x="85504" y="2362327"/>
                </a:lnTo>
                <a:lnTo>
                  <a:pt x="107598" y="2324481"/>
                </a:lnTo>
                <a:lnTo>
                  <a:pt x="66454" y="2324481"/>
                </a:lnTo>
                <a:lnTo>
                  <a:pt x="66504" y="2253954"/>
                </a:lnTo>
                <a:lnTo>
                  <a:pt x="35339" y="2200529"/>
                </a:lnTo>
                <a:lnTo>
                  <a:pt x="30360" y="2194903"/>
                </a:lnTo>
                <a:lnTo>
                  <a:pt x="23798" y="2191718"/>
                </a:lnTo>
                <a:lnTo>
                  <a:pt x="16498" y="2191224"/>
                </a:lnTo>
                <a:close/>
              </a:path>
              <a:path w="171450" h="2362835">
                <a:moveTo>
                  <a:pt x="66504" y="2253954"/>
                </a:moveTo>
                <a:lnTo>
                  <a:pt x="66454" y="2324481"/>
                </a:lnTo>
                <a:lnTo>
                  <a:pt x="104554" y="2324481"/>
                </a:lnTo>
                <a:lnTo>
                  <a:pt x="104561" y="2314829"/>
                </a:lnTo>
                <a:lnTo>
                  <a:pt x="69121" y="2314829"/>
                </a:lnTo>
                <a:lnTo>
                  <a:pt x="85577" y="2286650"/>
                </a:lnTo>
                <a:lnTo>
                  <a:pt x="66504" y="2253954"/>
                </a:lnTo>
                <a:close/>
              </a:path>
              <a:path w="171450" h="2362835">
                <a:moveTo>
                  <a:pt x="154709" y="2191333"/>
                </a:moveTo>
                <a:lnTo>
                  <a:pt x="104671" y="2253954"/>
                </a:lnTo>
                <a:lnTo>
                  <a:pt x="104554" y="2324481"/>
                </a:lnTo>
                <a:lnTo>
                  <a:pt x="107598" y="2324481"/>
                </a:lnTo>
                <a:lnTo>
                  <a:pt x="168689" y="2219833"/>
                </a:lnTo>
                <a:lnTo>
                  <a:pt x="171154" y="2212657"/>
                </a:lnTo>
                <a:lnTo>
                  <a:pt x="170689" y="2205386"/>
                </a:lnTo>
                <a:lnTo>
                  <a:pt x="167511" y="2198830"/>
                </a:lnTo>
                <a:lnTo>
                  <a:pt x="161831" y="2193798"/>
                </a:lnTo>
                <a:lnTo>
                  <a:pt x="154709" y="2191333"/>
                </a:lnTo>
                <a:close/>
              </a:path>
              <a:path w="171450" h="2362835">
                <a:moveTo>
                  <a:pt x="85577" y="2286650"/>
                </a:moveTo>
                <a:lnTo>
                  <a:pt x="69121" y="2314829"/>
                </a:lnTo>
                <a:lnTo>
                  <a:pt x="102014" y="2314829"/>
                </a:lnTo>
                <a:lnTo>
                  <a:pt x="85577" y="2286650"/>
                </a:lnTo>
                <a:close/>
              </a:path>
              <a:path w="171450" h="2362835">
                <a:moveTo>
                  <a:pt x="104604" y="2254068"/>
                </a:moveTo>
                <a:lnTo>
                  <a:pt x="85577" y="2286650"/>
                </a:lnTo>
                <a:lnTo>
                  <a:pt x="102014" y="2314829"/>
                </a:lnTo>
                <a:lnTo>
                  <a:pt x="104561" y="2314829"/>
                </a:lnTo>
                <a:lnTo>
                  <a:pt x="104604" y="2254068"/>
                </a:lnTo>
                <a:close/>
              </a:path>
              <a:path w="171450" h="2362835">
                <a:moveTo>
                  <a:pt x="106205" y="0"/>
                </a:moveTo>
                <a:lnTo>
                  <a:pt x="68105" y="0"/>
                </a:lnTo>
                <a:lnTo>
                  <a:pt x="66549" y="2191224"/>
                </a:lnTo>
                <a:lnTo>
                  <a:pt x="66571" y="2254068"/>
                </a:lnTo>
                <a:lnTo>
                  <a:pt x="85577" y="2286650"/>
                </a:lnTo>
                <a:lnTo>
                  <a:pt x="104604" y="2254068"/>
                </a:lnTo>
                <a:lnTo>
                  <a:pt x="106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955" y="246888"/>
            <a:ext cx="8324088" cy="886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0192" y="156971"/>
            <a:ext cx="3212592" cy="1231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274320"/>
            <a:ext cx="8229600" cy="792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8145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89865" algn="ctr">
              <a:lnSpc>
                <a:spcPct val="100000"/>
              </a:lnSpc>
              <a:spcBef>
                <a:spcPts val="440"/>
              </a:spcBef>
            </a:pPr>
            <a:r>
              <a:rPr i="1" spc="-475" dirty="0" smtClean="0"/>
              <a:t>Step-4</a:t>
            </a:r>
            <a:r>
              <a:rPr lang="ar-SA" i="1" spc="-475" dirty="0" smtClean="0"/>
              <a:t>   </a:t>
            </a:r>
            <a:r>
              <a:rPr i="1" spc="-475" dirty="0" smtClean="0"/>
              <a:t>(</a:t>
            </a:r>
            <a:r>
              <a:rPr i="1" spc="-475" dirty="0" err="1" smtClean="0"/>
              <a:t>cytosol</a:t>
            </a:r>
            <a:r>
              <a:rPr lang="ar-SA" i="1" spc="-475" dirty="0" err="1" smtClean="0"/>
              <a:t>(</a:t>
            </a:r>
            <a:endParaRPr i="1" spc="-475" dirty="0"/>
          </a:p>
        </p:txBody>
      </p:sp>
      <p:sp>
        <p:nvSpPr>
          <p:cNvPr id="15" name="object 15"/>
          <p:cNvSpPr txBox="1"/>
          <p:nvPr/>
        </p:nvSpPr>
        <p:spPr>
          <a:xfrm>
            <a:off x="1011732" y="5243086"/>
            <a:ext cx="4322268" cy="992579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sz="2800" b="1" i="1" spc="-175" dirty="0" err="1" smtClean="0">
                <a:latin typeface="Trebuchet MS"/>
                <a:cs typeface="Trebuchet MS"/>
              </a:rPr>
              <a:t>Hydroxy</a:t>
            </a:r>
            <a:r>
              <a:rPr lang="ar-SA" sz="2800" b="1" i="1" spc="-175" dirty="0" smtClean="0">
                <a:latin typeface="Trebuchet MS"/>
                <a:cs typeface="Trebuchet MS"/>
              </a:rPr>
              <a:t> </a:t>
            </a:r>
            <a:r>
              <a:rPr sz="2800" b="1" i="1" spc="-175" dirty="0" smtClean="0">
                <a:latin typeface="Trebuchet MS"/>
                <a:cs typeface="Trebuchet MS"/>
              </a:rPr>
              <a:t>methyl</a:t>
            </a:r>
            <a:r>
              <a:rPr lang="ar-SA" sz="2800" b="1" i="1" spc="-175" dirty="0" smtClean="0">
                <a:latin typeface="Trebuchet MS"/>
                <a:cs typeface="Trebuchet MS"/>
              </a:rPr>
              <a:t> </a:t>
            </a:r>
            <a:r>
              <a:rPr sz="2800" b="1" i="1" spc="-175" dirty="0" err="1" smtClean="0">
                <a:latin typeface="Trebuchet MS"/>
                <a:cs typeface="Trebuchet MS"/>
              </a:rPr>
              <a:t>bilane</a:t>
            </a:r>
            <a:r>
              <a:rPr sz="2800" b="1" i="1" spc="-155" dirty="0" smtClean="0">
                <a:latin typeface="Trebuchet MS"/>
                <a:cs typeface="Trebuchet MS"/>
              </a:rPr>
              <a:t> </a:t>
            </a:r>
            <a:r>
              <a:rPr sz="2800" b="1" i="1" spc="-45" dirty="0" smtClean="0">
                <a:latin typeface="Trebuchet MS"/>
                <a:cs typeface="Trebuchet MS"/>
              </a:rPr>
              <a:t>HMB</a:t>
            </a:r>
            <a:r>
              <a:rPr lang="ar-SA" sz="2800" b="1" i="1" spc="-45" dirty="0" smtClean="0">
                <a:latin typeface="Trebuchet MS"/>
                <a:cs typeface="Trebuchet MS"/>
              </a:rPr>
              <a:t> </a:t>
            </a:r>
            <a:r>
              <a:rPr sz="2400" b="1" i="1" spc="-105" dirty="0" smtClean="0">
                <a:latin typeface="Trebuchet MS"/>
                <a:cs typeface="Trebuchet MS"/>
              </a:rPr>
              <a:t>linear</a:t>
            </a:r>
            <a:r>
              <a:rPr sz="2400" b="1" i="1" spc="-180" dirty="0" smtClean="0">
                <a:latin typeface="Trebuchet MS"/>
                <a:cs typeface="Trebuchet MS"/>
              </a:rPr>
              <a:t> </a:t>
            </a:r>
            <a:r>
              <a:rPr sz="2400" b="1" i="1" spc="-114" dirty="0" smtClean="0">
                <a:latin typeface="Trebuchet MS"/>
                <a:cs typeface="Trebuchet MS"/>
              </a:rPr>
              <a:t>tetr</a:t>
            </a:r>
            <a:r>
              <a:rPr lang="en-US" sz="2400" b="1" i="1" spc="-114" dirty="0" smtClean="0">
                <a:latin typeface="Trebuchet MS"/>
                <a:cs typeface="Trebuchet MS"/>
              </a:rPr>
              <a:t>a</a:t>
            </a:r>
            <a:r>
              <a:rPr lang="ar-SA" sz="2400" b="1" i="1" spc="-114" dirty="0" smtClean="0">
                <a:latin typeface="Trebuchet MS"/>
                <a:cs typeface="Trebuchet MS"/>
              </a:rPr>
              <a:t> </a:t>
            </a:r>
            <a:r>
              <a:rPr sz="2400" b="1" i="1" spc="-114" dirty="0" err="1" smtClean="0">
                <a:latin typeface="Trebuchet MS"/>
                <a:cs typeface="Trebuchet MS"/>
              </a:rPr>
              <a:t>pyrrole</a:t>
            </a:r>
            <a:r>
              <a:rPr lang="ar-SA" sz="2400" b="1" i="1" spc="-114" dirty="0" smtClean="0">
                <a:latin typeface="Trebuchet MS"/>
                <a:cs typeface="Trebuchet MS"/>
              </a:rPr>
              <a:t> </a:t>
            </a:r>
            <a:endParaRPr sz="2400" i="1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51601" y="3442538"/>
            <a:ext cx="24758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latin typeface="Trebuchet MS"/>
                <a:cs typeface="Trebuchet MS"/>
              </a:rPr>
              <a:t>uroporphyrinogen</a:t>
            </a:r>
            <a:r>
              <a:rPr sz="2400" b="1" spc="-235" dirty="0">
                <a:latin typeface="Trebuchet MS"/>
                <a:cs typeface="Trebuchet MS"/>
              </a:rPr>
              <a:t> </a:t>
            </a:r>
            <a:r>
              <a:rPr sz="2400" b="1" spc="-30" dirty="0">
                <a:latin typeface="Trebuchet MS"/>
                <a:cs typeface="Trebuchet MS"/>
              </a:rPr>
              <a:t>I</a:t>
            </a:r>
            <a:endParaRPr sz="2400">
              <a:latin typeface="Trebuchet MS"/>
              <a:cs typeface="Trebuchet MS"/>
            </a:endParaRPr>
          </a:p>
          <a:p>
            <a:pPr marL="558165">
              <a:lnSpc>
                <a:spcPct val="100000"/>
              </a:lnSpc>
              <a:spcBef>
                <a:spcPts val="5"/>
              </a:spcBef>
            </a:pPr>
            <a:r>
              <a:rPr sz="2400" b="1" spc="-130" dirty="0">
                <a:latin typeface="Trebuchet MS"/>
                <a:cs typeface="Trebuchet MS"/>
              </a:rPr>
              <a:t>synthase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69364" y="3470147"/>
            <a:ext cx="1331976" cy="8808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835" y="3489452"/>
            <a:ext cx="1076325" cy="628015"/>
          </a:xfrm>
          <a:custGeom>
            <a:avLst/>
            <a:gdLst/>
            <a:ahLst/>
            <a:cxnLst/>
            <a:rect l="l" t="t" r="r" b="b"/>
            <a:pathLst>
              <a:path w="1076325" h="628014">
                <a:moveTo>
                  <a:pt x="101391" y="473876"/>
                </a:moveTo>
                <a:lnTo>
                  <a:pt x="94091" y="474408"/>
                </a:lnTo>
                <a:lnTo>
                  <a:pt x="87528" y="477607"/>
                </a:lnTo>
                <a:lnTo>
                  <a:pt x="82550" y="483235"/>
                </a:lnTo>
                <a:lnTo>
                  <a:pt x="0" y="626110"/>
                </a:lnTo>
                <a:lnTo>
                  <a:pt x="164972" y="627634"/>
                </a:lnTo>
                <a:lnTo>
                  <a:pt x="172418" y="626213"/>
                </a:lnTo>
                <a:lnTo>
                  <a:pt x="175840" y="623951"/>
                </a:lnTo>
                <a:lnTo>
                  <a:pt x="42290" y="623951"/>
                </a:lnTo>
                <a:lnTo>
                  <a:pt x="23367" y="590804"/>
                </a:lnTo>
                <a:lnTo>
                  <a:pt x="84720" y="555754"/>
                </a:lnTo>
                <a:lnTo>
                  <a:pt x="115569" y="502285"/>
                </a:lnTo>
                <a:lnTo>
                  <a:pt x="117961" y="495163"/>
                </a:lnTo>
                <a:lnTo>
                  <a:pt x="117459" y="487886"/>
                </a:lnTo>
                <a:lnTo>
                  <a:pt x="114266" y="481300"/>
                </a:lnTo>
                <a:lnTo>
                  <a:pt x="108584" y="476250"/>
                </a:lnTo>
                <a:lnTo>
                  <a:pt x="101391" y="473876"/>
                </a:lnTo>
                <a:close/>
              </a:path>
              <a:path w="1076325" h="628014">
                <a:moveTo>
                  <a:pt x="84720" y="555754"/>
                </a:moveTo>
                <a:lnTo>
                  <a:pt x="23367" y="590804"/>
                </a:lnTo>
                <a:lnTo>
                  <a:pt x="42290" y="623951"/>
                </a:lnTo>
                <a:lnTo>
                  <a:pt x="54513" y="616966"/>
                </a:lnTo>
                <a:lnTo>
                  <a:pt x="49402" y="616966"/>
                </a:lnTo>
                <a:lnTo>
                  <a:pt x="33019" y="588391"/>
                </a:lnTo>
                <a:lnTo>
                  <a:pt x="65889" y="588391"/>
                </a:lnTo>
                <a:lnTo>
                  <a:pt x="84720" y="555754"/>
                </a:lnTo>
                <a:close/>
              </a:path>
              <a:path w="1076325" h="628014">
                <a:moveTo>
                  <a:pt x="103450" y="588999"/>
                </a:moveTo>
                <a:lnTo>
                  <a:pt x="42290" y="623951"/>
                </a:lnTo>
                <a:lnTo>
                  <a:pt x="175840" y="623951"/>
                </a:lnTo>
                <a:lnTo>
                  <a:pt x="178530" y="622173"/>
                </a:lnTo>
                <a:lnTo>
                  <a:pt x="182689" y="616132"/>
                </a:lnTo>
                <a:lnTo>
                  <a:pt x="184276" y="608711"/>
                </a:lnTo>
                <a:lnTo>
                  <a:pt x="182802" y="601285"/>
                </a:lnTo>
                <a:lnTo>
                  <a:pt x="178768" y="595217"/>
                </a:lnTo>
                <a:lnTo>
                  <a:pt x="172757" y="591101"/>
                </a:lnTo>
                <a:lnTo>
                  <a:pt x="165353" y="589534"/>
                </a:lnTo>
                <a:lnTo>
                  <a:pt x="103450" y="588999"/>
                </a:lnTo>
                <a:close/>
              </a:path>
              <a:path w="1076325" h="628014">
                <a:moveTo>
                  <a:pt x="33019" y="588391"/>
                </a:moveTo>
                <a:lnTo>
                  <a:pt x="49402" y="616966"/>
                </a:lnTo>
                <a:lnTo>
                  <a:pt x="65726" y="588673"/>
                </a:lnTo>
                <a:lnTo>
                  <a:pt x="33019" y="588391"/>
                </a:lnTo>
                <a:close/>
              </a:path>
              <a:path w="1076325" h="628014">
                <a:moveTo>
                  <a:pt x="65726" y="588673"/>
                </a:moveTo>
                <a:lnTo>
                  <a:pt x="49402" y="616966"/>
                </a:lnTo>
                <a:lnTo>
                  <a:pt x="54513" y="616966"/>
                </a:lnTo>
                <a:lnTo>
                  <a:pt x="103450" y="588999"/>
                </a:lnTo>
                <a:lnTo>
                  <a:pt x="65726" y="588673"/>
                </a:lnTo>
                <a:close/>
              </a:path>
              <a:path w="1076325" h="628014">
                <a:moveTo>
                  <a:pt x="1057528" y="0"/>
                </a:moveTo>
                <a:lnTo>
                  <a:pt x="84720" y="555754"/>
                </a:lnTo>
                <a:lnTo>
                  <a:pt x="65726" y="588673"/>
                </a:lnTo>
                <a:lnTo>
                  <a:pt x="103450" y="588999"/>
                </a:lnTo>
                <a:lnTo>
                  <a:pt x="1076325" y="33020"/>
                </a:lnTo>
                <a:lnTo>
                  <a:pt x="1057528" y="0"/>
                </a:lnTo>
                <a:close/>
              </a:path>
              <a:path w="1076325" h="628014">
                <a:moveTo>
                  <a:pt x="65889" y="588391"/>
                </a:moveTo>
                <a:lnTo>
                  <a:pt x="33019" y="588391"/>
                </a:lnTo>
                <a:lnTo>
                  <a:pt x="65726" y="588673"/>
                </a:lnTo>
                <a:lnTo>
                  <a:pt x="65889" y="5883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22044" y="4202048"/>
            <a:ext cx="782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latin typeface="Trebuchet MS"/>
                <a:cs typeface="Trebuchet MS"/>
              </a:rPr>
              <a:t>4N</a:t>
            </a:r>
            <a:r>
              <a:rPr sz="2800" b="1" spc="-155" dirty="0">
                <a:latin typeface="Trebuchet MS"/>
                <a:cs typeface="Trebuchet MS"/>
              </a:rPr>
              <a:t>H</a:t>
            </a:r>
            <a:r>
              <a:rPr sz="2775" b="1" spc="-209" baseline="-21021" dirty="0">
                <a:latin typeface="Trebuchet MS"/>
                <a:cs typeface="Trebuchet MS"/>
              </a:rPr>
              <a:t>3</a:t>
            </a:r>
            <a:endParaRPr sz="2775" baseline="-21021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5161" y="3048761"/>
            <a:ext cx="1728470" cy="523240"/>
          </a:xfrm>
          <a:prstGeom prst="rect">
            <a:avLst/>
          </a:prstGeom>
          <a:ln w="25908">
            <a:solidFill>
              <a:srgbClr val="4F81BC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sz="2800" spc="-175" dirty="0">
                <a:latin typeface="Arial"/>
                <a:cs typeface="Arial"/>
              </a:rPr>
              <a:t>condenses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01561" y="5487161"/>
            <a:ext cx="2133600" cy="646430"/>
          </a:xfrm>
          <a:custGeom>
            <a:avLst/>
            <a:gdLst/>
            <a:ahLst/>
            <a:cxnLst/>
            <a:rect l="l" t="t" r="r" b="b"/>
            <a:pathLst>
              <a:path w="2133600" h="646429">
                <a:moveTo>
                  <a:pt x="0" y="646176"/>
                </a:moveTo>
                <a:lnTo>
                  <a:pt x="2133599" y="646176"/>
                </a:lnTo>
                <a:lnTo>
                  <a:pt x="2133599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01561" y="5487161"/>
            <a:ext cx="2133600" cy="584775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05130" marR="287655" indent="-52069">
              <a:lnSpc>
                <a:spcPct val="100000"/>
              </a:lnSpc>
              <a:spcBef>
                <a:spcPts val="240"/>
              </a:spcBef>
            </a:pPr>
            <a:r>
              <a:rPr sz="1800" b="1" i="1" spc="-80" dirty="0">
                <a:latin typeface="Trebuchet MS"/>
                <a:cs typeface="Trebuchet MS"/>
              </a:rPr>
              <a:t>PBG</a:t>
            </a:r>
            <a:r>
              <a:rPr sz="1800" b="1" i="1" spc="-175" dirty="0">
                <a:latin typeface="Trebuchet MS"/>
                <a:cs typeface="Trebuchet MS"/>
              </a:rPr>
              <a:t> </a:t>
            </a:r>
            <a:r>
              <a:rPr sz="1800" b="1" i="1" spc="-95" dirty="0">
                <a:latin typeface="Trebuchet MS"/>
                <a:cs typeface="Trebuchet MS"/>
              </a:rPr>
              <a:t>deaminase  </a:t>
            </a:r>
            <a:r>
              <a:rPr sz="1800" b="1" i="1" spc="20" dirty="0">
                <a:latin typeface="Trebuchet MS"/>
                <a:cs typeface="Trebuchet MS"/>
              </a:rPr>
              <a:t>HMB</a:t>
            </a:r>
            <a:r>
              <a:rPr sz="1800" b="1" i="1" spc="-160" dirty="0">
                <a:latin typeface="Trebuchet MS"/>
                <a:cs typeface="Trebuchet MS"/>
              </a:rPr>
              <a:t> </a:t>
            </a:r>
            <a:r>
              <a:rPr sz="1800" b="1" i="1" spc="-95" dirty="0">
                <a:latin typeface="Trebuchet MS"/>
                <a:cs typeface="Trebuchet MS"/>
              </a:rPr>
              <a:t>synthase</a:t>
            </a:r>
            <a:endParaRPr sz="1800" i="1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39561" y="1448561"/>
            <a:ext cx="3200400" cy="612775"/>
          </a:xfrm>
          <a:custGeom>
            <a:avLst/>
            <a:gdLst/>
            <a:ahLst/>
            <a:cxnLst/>
            <a:rect l="l" t="t" r="r" b="b"/>
            <a:pathLst>
              <a:path w="3200400" h="612775">
                <a:moveTo>
                  <a:pt x="3200399" y="102108"/>
                </a:moveTo>
                <a:lnTo>
                  <a:pt x="0" y="102108"/>
                </a:lnTo>
                <a:lnTo>
                  <a:pt x="400050" y="357377"/>
                </a:lnTo>
                <a:lnTo>
                  <a:pt x="0" y="612648"/>
                </a:lnTo>
                <a:lnTo>
                  <a:pt x="1100073" y="612648"/>
                </a:lnTo>
                <a:lnTo>
                  <a:pt x="1139017" y="610641"/>
                </a:lnTo>
                <a:lnTo>
                  <a:pt x="1170828" y="605170"/>
                </a:lnTo>
                <a:lnTo>
                  <a:pt x="1192281" y="597056"/>
                </a:lnTo>
                <a:lnTo>
                  <a:pt x="1200149" y="587121"/>
                </a:lnTo>
                <a:lnTo>
                  <a:pt x="1192281" y="577185"/>
                </a:lnTo>
                <a:lnTo>
                  <a:pt x="1170828" y="569071"/>
                </a:lnTo>
                <a:lnTo>
                  <a:pt x="1139017" y="563600"/>
                </a:lnTo>
                <a:lnTo>
                  <a:pt x="1100073" y="561593"/>
                </a:lnTo>
                <a:lnTo>
                  <a:pt x="900048" y="561593"/>
                </a:lnTo>
                <a:lnTo>
                  <a:pt x="861179" y="559587"/>
                </a:lnTo>
                <a:lnTo>
                  <a:pt x="829405" y="554116"/>
                </a:lnTo>
                <a:lnTo>
                  <a:pt x="807966" y="546002"/>
                </a:lnTo>
                <a:lnTo>
                  <a:pt x="800100" y="536066"/>
                </a:lnTo>
                <a:lnTo>
                  <a:pt x="807966" y="526131"/>
                </a:lnTo>
                <a:lnTo>
                  <a:pt x="829405" y="518017"/>
                </a:lnTo>
                <a:lnTo>
                  <a:pt x="861179" y="512546"/>
                </a:lnTo>
                <a:lnTo>
                  <a:pt x="900048" y="510539"/>
                </a:lnTo>
                <a:lnTo>
                  <a:pt x="3040379" y="510539"/>
                </a:lnTo>
                <a:lnTo>
                  <a:pt x="2800349" y="357377"/>
                </a:lnTo>
                <a:lnTo>
                  <a:pt x="3200399" y="102108"/>
                </a:lnTo>
                <a:close/>
              </a:path>
              <a:path w="3200400" h="612775">
                <a:moveTo>
                  <a:pt x="3040379" y="510539"/>
                </a:moveTo>
                <a:lnTo>
                  <a:pt x="2300223" y="510539"/>
                </a:lnTo>
                <a:lnTo>
                  <a:pt x="2339167" y="512546"/>
                </a:lnTo>
                <a:lnTo>
                  <a:pt x="2370978" y="518017"/>
                </a:lnTo>
                <a:lnTo>
                  <a:pt x="2392431" y="526131"/>
                </a:lnTo>
                <a:lnTo>
                  <a:pt x="2400299" y="536066"/>
                </a:lnTo>
                <a:lnTo>
                  <a:pt x="2392431" y="546002"/>
                </a:lnTo>
                <a:lnTo>
                  <a:pt x="2370978" y="554116"/>
                </a:lnTo>
                <a:lnTo>
                  <a:pt x="2339167" y="559587"/>
                </a:lnTo>
                <a:lnTo>
                  <a:pt x="2300223" y="561593"/>
                </a:lnTo>
                <a:lnTo>
                  <a:pt x="2100198" y="561593"/>
                </a:lnTo>
                <a:lnTo>
                  <a:pt x="2061329" y="563600"/>
                </a:lnTo>
                <a:lnTo>
                  <a:pt x="2029555" y="569071"/>
                </a:lnTo>
                <a:lnTo>
                  <a:pt x="2008116" y="577185"/>
                </a:lnTo>
                <a:lnTo>
                  <a:pt x="2000249" y="587121"/>
                </a:lnTo>
                <a:lnTo>
                  <a:pt x="2008116" y="597056"/>
                </a:lnTo>
                <a:lnTo>
                  <a:pt x="2029555" y="605170"/>
                </a:lnTo>
                <a:lnTo>
                  <a:pt x="2061329" y="610641"/>
                </a:lnTo>
                <a:lnTo>
                  <a:pt x="2100198" y="612648"/>
                </a:lnTo>
                <a:lnTo>
                  <a:pt x="3200399" y="612648"/>
                </a:lnTo>
                <a:lnTo>
                  <a:pt x="3040379" y="510539"/>
                </a:lnTo>
                <a:close/>
              </a:path>
              <a:path w="3200400" h="612775">
                <a:moveTo>
                  <a:pt x="2300223" y="0"/>
                </a:moveTo>
                <a:lnTo>
                  <a:pt x="900048" y="0"/>
                </a:lnTo>
                <a:lnTo>
                  <a:pt x="861179" y="2006"/>
                </a:lnTo>
                <a:lnTo>
                  <a:pt x="829405" y="7477"/>
                </a:lnTo>
                <a:lnTo>
                  <a:pt x="807966" y="15591"/>
                </a:lnTo>
                <a:lnTo>
                  <a:pt x="800100" y="25526"/>
                </a:lnTo>
                <a:lnTo>
                  <a:pt x="800100" y="102108"/>
                </a:lnTo>
                <a:lnTo>
                  <a:pt x="2400299" y="102108"/>
                </a:lnTo>
                <a:lnTo>
                  <a:pt x="2400299" y="25526"/>
                </a:lnTo>
                <a:lnTo>
                  <a:pt x="2392431" y="15591"/>
                </a:lnTo>
                <a:lnTo>
                  <a:pt x="2370978" y="7477"/>
                </a:lnTo>
                <a:lnTo>
                  <a:pt x="2339167" y="2006"/>
                </a:lnTo>
                <a:lnTo>
                  <a:pt x="230022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39661" y="1959101"/>
            <a:ext cx="1600200" cy="76835"/>
          </a:xfrm>
          <a:custGeom>
            <a:avLst/>
            <a:gdLst/>
            <a:ahLst/>
            <a:cxnLst/>
            <a:rect l="l" t="t" r="r" b="b"/>
            <a:pathLst>
              <a:path w="1600200" h="76835">
                <a:moveTo>
                  <a:pt x="400049" y="0"/>
                </a:moveTo>
                <a:lnTo>
                  <a:pt x="99948" y="0"/>
                </a:lnTo>
                <a:lnTo>
                  <a:pt x="61079" y="2006"/>
                </a:lnTo>
                <a:lnTo>
                  <a:pt x="29305" y="7477"/>
                </a:lnTo>
                <a:lnTo>
                  <a:pt x="7866" y="15591"/>
                </a:lnTo>
                <a:lnTo>
                  <a:pt x="0" y="25526"/>
                </a:lnTo>
                <a:lnTo>
                  <a:pt x="7866" y="35462"/>
                </a:lnTo>
                <a:lnTo>
                  <a:pt x="29305" y="43576"/>
                </a:lnTo>
                <a:lnTo>
                  <a:pt x="61079" y="49047"/>
                </a:lnTo>
                <a:lnTo>
                  <a:pt x="99948" y="51053"/>
                </a:lnTo>
                <a:lnTo>
                  <a:pt x="299973" y="51053"/>
                </a:lnTo>
                <a:lnTo>
                  <a:pt x="338917" y="53060"/>
                </a:lnTo>
                <a:lnTo>
                  <a:pt x="370728" y="58531"/>
                </a:lnTo>
                <a:lnTo>
                  <a:pt x="392181" y="66645"/>
                </a:lnTo>
                <a:lnTo>
                  <a:pt x="400049" y="76581"/>
                </a:lnTo>
                <a:lnTo>
                  <a:pt x="400049" y="0"/>
                </a:lnTo>
                <a:close/>
              </a:path>
              <a:path w="1600200" h="76835">
                <a:moveTo>
                  <a:pt x="1500123" y="0"/>
                </a:moveTo>
                <a:lnTo>
                  <a:pt x="1200149" y="0"/>
                </a:lnTo>
                <a:lnTo>
                  <a:pt x="1200149" y="76581"/>
                </a:lnTo>
                <a:lnTo>
                  <a:pt x="1208016" y="66645"/>
                </a:lnTo>
                <a:lnTo>
                  <a:pt x="1229455" y="58531"/>
                </a:lnTo>
                <a:lnTo>
                  <a:pt x="1261229" y="53060"/>
                </a:lnTo>
                <a:lnTo>
                  <a:pt x="1300098" y="51053"/>
                </a:lnTo>
                <a:lnTo>
                  <a:pt x="1500123" y="51053"/>
                </a:lnTo>
                <a:lnTo>
                  <a:pt x="1539067" y="49047"/>
                </a:lnTo>
                <a:lnTo>
                  <a:pt x="1570878" y="43576"/>
                </a:lnTo>
                <a:lnTo>
                  <a:pt x="1592331" y="35462"/>
                </a:lnTo>
                <a:lnTo>
                  <a:pt x="1600199" y="25526"/>
                </a:lnTo>
                <a:lnTo>
                  <a:pt x="1592331" y="15591"/>
                </a:lnTo>
                <a:lnTo>
                  <a:pt x="1570878" y="7477"/>
                </a:lnTo>
                <a:lnTo>
                  <a:pt x="1539067" y="2006"/>
                </a:lnTo>
                <a:lnTo>
                  <a:pt x="1500123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39561" y="1448561"/>
            <a:ext cx="3200400" cy="612775"/>
          </a:xfrm>
          <a:custGeom>
            <a:avLst/>
            <a:gdLst/>
            <a:ahLst/>
            <a:cxnLst/>
            <a:rect l="l" t="t" r="r" b="b"/>
            <a:pathLst>
              <a:path w="3200400" h="612775">
                <a:moveTo>
                  <a:pt x="0" y="612648"/>
                </a:moveTo>
                <a:lnTo>
                  <a:pt x="400050" y="357377"/>
                </a:lnTo>
                <a:lnTo>
                  <a:pt x="0" y="102108"/>
                </a:lnTo>
                <a:lnTo>
                  <a:pt x="800100" y="102108"/>
                </a:lnTo>
                <a:lnTo>
                  <a:pt x="800100" y="25526"/>
                </a:lnTo>
                <a:lnTo>
                  <a:pt x="807966" y="15591"/>
                </a:lnTo>
                <a:lnTo>
                  <a:pt x="829405" y="7477"/>
                </a:lnTo>
                <a:lnTo>
                  <a:pt x="861179" y="2006"/>
                </a:lnTo>
                <a:lnTo>
                  <a:pt x="900048" y="0"/>
                </a:lnTo>
                <a:lnTo>
                  <a:pt x="2300223" y="0"/>
                </a:lnTo>
                <a:lnTo>
                  <a:pt x="2339167" y="2006"/>
                </a:lnTo>
                <a:lnTo>
                  <a:pt x="2370978" y="7477"/>
                </a:lnTo>
                <a:lnTo>
                  <a:pt x="2392431" y="15591"/>
                </a:lnTo>
                <a:lnTo>
                  <a:pt x="2400299" y="25526"/>
                </a:lnTo>
                <a:lnTo>
                  <a:pt x="2400299" y="102108"/>
                </a:lnTo>
                <a:lnTo>
                  <a:pt x="3200399" y="102108"/>
                </a:lnTo>
                <a:lnTo>
                  <a:pt x="2800349" y="357377"/>
                </a:lnTo>
                <a:lnTo>
                  <a:pt x="3200399" y="612648"/>
                </a:lnTo>
                <a:lnTo>
                  <a:pt x="2100198" y="612648"/>
                </a:lnTo>
                <a:lnTo>
                  <a:pt x="2061329" y="610641"/>
                </a:lnTo>
                <a:lnTo>
                  <a:pt x="2029555" y="605170"/>
                </a:lnTo>
                <a:lnTo>
                  <a:pt x="2008116" y="597056"/>
                </a:lnTo>
                <a:lnTo>
                  <a:pt x="2000249" y="587121"/>
                </a:lnTo>
                <a:lnTo>
                  <a:pt x="2008116" y="577185"/>
                </a:lnTo>
                <a:lnTo>
                  <a:pt x="2029555" y="569071"/>
                </a:lnTo>
                <a:lnTo>
                  <a:pt x="2061329" y="563600"/>
                </a:lnTo>
                <a:lnTo>
                  <a:pt x="2100198" y="561593"/>
                </a:lnTo>
                <a:lnTo>
                  <a:pt x="2300223" y="561593"/>
                </a:lnTo>
                <a:lnTo>
                  <a:pt x="2339167" y="559587"/>
                </a:lnTo>
                <a:lnTo>
                  <a:pt x="2370978" y="554116"/>
                </a:lnTo>
                <a:lnTo>
                  <a:pt x="2392431" y="546002"/>
                </a:lnTo>
                <a:lnTo>
                  <a:pt x="2400299" y="536066"/>
                </a:lnTo>
                <a:lnTo>
                  <a:pt x="2392431" y="526131"/>
                </a:lnTo>
                <a:lnTo>
                  <a:pt x="2370978" y="518017"/>
                </a:lnTo>
                <a:lnTo>
                  <a:pt x="2339167" y="512546"/>
                </a:lnTo>
                <a:lnTo>
                  <a:pt x="2300223" y="510539"/>
                </a:lnTo>
                <a:lnTo>
                  <a:pt x="900048" y="510539"/>
                </a:lnTo>
                <a:lnTo>
                  <a:pt x="861179" y="512546"/>
                </a:lnTo>
                <a:lnTo>
                  <a:pt x="829405" y="518017"/>
                </a:lnTo>
                <a:lnTo>
                  <a:pt x="807966" y="526131"/>
                </a:lnTo>
                <a:lnTo>
                  <a:pt x="800100" y="536066"/>
                </a:lnTo>
                <a:lnTo>
                  <a:pt x="807966" y="546002"/>
                </a:lnTo>
                <a:lnTo>
                  <a:pt x="829405" y="554116"/>
                </a:lnTo>
                <a:lnTo>
                  <a:pt x="861179" y="559587"/>
                </a:lnTo>
                <a:lnTo>
                  <a:pt x="900048" y="561593"/>
                </a:lnTo>
                <a:lnTo>
                  <a:pt x="1100073" y="561593"/>
                </a:lnTo>
                <a:lnTo>
                  <a:pt x="1139017" y="563600"/>
                </a:lnTo>
                <a:lnTo>
                  <a:pt x="1170828" y="569071"/>
                </a:lnTo>
                <a:lnTo>
                  <a:pt x="1192281" y="577185"/>
                </a:lnTo>
                <a:lnTo>
                  <a:pt x="1200149" y="587121"/>
                </a:lnTo>
                <a:lnTo>
                  <a:pt x="1192281" y="597056"/>
                </a:lnTo>
                <a:lnTo>
                  <a:pt x="1170828" y="605170"/>
                </a:lnTo>
                <a:lnTo>
                  <a:pt x="1139017" y="610641"/>
                </a:lnTo>
                <a:lnTo>
                  <a:pt x="1100073" y="612648"/>
                </a:lnTo>
                <a:lnTo>
                  <a:pt x="0" y="612648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9711" y="1959101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581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39811" y="1959101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76581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9661" y="155066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3958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39861" y="155066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3958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904990" y="1387602"/>
            <a:ext cx="668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14" dirty="0">
                <a:solidFill>
                  <a:srgbClr val="FF0000"/>
                </a:solidFill>
                <a:latin typeface="Trebuchet MS"/>
                <a:cs typeface="Trebuchet MS"/>
              </a:rPr>
              <a:t>AIP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220" y="2522220"/>
            <a:ext cx="3573779" cy="2906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6963" y="2639567"/>
            <a:ext cx="882396" cy="1559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4957" y="2659633"/>
            <a:ext cx="641985" cy="1303655"/>
          </a:xfrm>
          <a:custGeom>
            <a:avLst/>
            <a:gdLst/>
            <a:ahLst/>
            <a:cxnLst/>
            <a:rect l="l" t="t" r="r" b="b"/>
            <a:pathLst>
              <a:path w="641985" h="1303654">
                <a:moveTo>
                  <a:pt x="17272" y="1118615"/>
                </a:moveTo>
                <a:lnTo>
                  <a:pt x="10054" y="1120743"/>
                </a:lnTo>
                <a:lnTo>
                  <a:pt x="4397" y="1125346"/>
                </a:lnTo>
                <a:lnTo>
                  <a:pt x="859" y="1131760"/>
                </a:lnTo>
                <a:lnTo>
                  <a:pt x="0" y="1139316"/>
                </a:lnTo>
                <a:lnTo>
                  <a:pt x="14605" y="1303654"/>
                </a:lnTo>
                <a:lnTo>
                  <a:pt x="52587" y="1277492"/>
                </a:lnTo>
                <a:lnTo>
                  <a:pt x="47879" y="1277492"/>
                </a:lnTo>
                <a:lnTo>
                  <a:pt x="13462" y="1261236"/>
                </a:lnTo>
                <a:lnTo>
                  <a:pt x="43436" y="1197534"/>
                </a:lnTo>
                <a:lnTo>
                  <a:pt x="37973" y="1135888"/>
                </a:lnTo>
                <a:lnTo>
                  <a:pt x="35845" y="1128670"/>
                </a:lnTo>
                <a:lnTo>
                  <a:pt x="31242" y="1123013"/>
                </a:lnTo>
                <a:lnTo>
                  <a:pt x="24828" y="1119475"/>
                </a:lnTo>
                <a:lnTo>
                  <a:pt x="17272" y="1118615"/>
                </a:lnTo>
                <a:close/>
              </a:path>
              <a:path w="641985" h="1303654">
                <a:moveTo>
                  <a:pt x="43436" y="1197534"/>
                </a:moveTo>
                <a:lnTo>
                  <a:pt x="13462" y="1261236"/>
                </a:lnTo>
                <a:lnTo>
                  <a:pt x="47879" y="1277492"/>
                </a:lnTo>
                <a:lnTo>
                  <a:pt x="52481" y="1267714"/>
                </a:lnTo>
                <a:lnTo>
                  <a:pt x="49656" y="1267714"/>
                </a:lnTo>
                <a:lnTo>
                  <a:pt x="19812" y="1253743"/>
                </a:lnTo>
                <a:lnTo>
                  <a:pt x="46774" y="1235193"/>
                </a:lnTo>
                <a:lnTo>
                  <a:pt x="43436" y="1197534"/>
                </a:lnTo>
                <a:close/>
              </a:path>
              <a:path w="641985" h="1303654">
                <a:moveTo>
                  <a:pt x="143113" y="1175623"/>
                </a:moveTo>
                <a:lnTo>
                  <a:pt x="135836" y="1175708"/>
                </a:lnTo>
                <a:lnTo>
                  <a:pt x="128905" y="1178686"/>
                </a:lnTo>
                <a:lnTo>
                  <a:pt x="77849" y="1213813"/>
                </a:lnTo>
                <a:lnTo>
                  <a:pt x="47879" y="1277492"/>
                </a:lnTo>
                <a:lnTo>
                  <a:pt x="52587" y="1277492"/>
                </a:lnTo>
                <a:lnTo>
                  <a:pt x="150494" y="1210055"/>
                </a:lnTo>
                <a:lnTo>
                  <a:pt x="155731" y="1204622"/>
                </a:lnTo>
                <a:lnTo>
                  <a:pt x="158384" y="1197832"/>
                </a:lnTo>
                <a:lnTo>
                  <a:pt x="158299" y="1190517"/>
                </a:lnTo>
                <a:lnTo>
                  <a:pt x="155320" y="1183513"/>
                </a:lnTo>
                <a:lnTo>
                  <a:pt x="149889" y="1178276"/>
                </a:lnTo>
                <a:lnTo>
                  <a:pt x="143113" y="1175623"/>
                </a:lnTo>
                <a:close/>
              </a:path>
              <a:path w="641985" h="1303654">
                <a:moveTo>
                  <a:pt x="46774" y="1235193"/>
                </a:moveTo>
                <a:lnTo>
                  <a:pt x="19812" y="1253743"/>
                </a:lnTo>
                <a:lnTo>
                  <a:pt x="49656" y="1267714"/>
                </a:lnTo>
                <a:lnTo>
                  <a:pt x="46774" y="1235193"/>
                </a:lnTo>
                <a:close/>
              </a:path>
              <a:path w="641985" h="1303654">
                <a:moveTo>
                  <a:pt x="77849" y="1213813"/>
                </a:moveTo>
                <a:lnTo>
                  <a:pt x="46774" y="1235193"/>
                </a:lnTo>
                <a:lnTo>
                  <a:pt x="49656" y="1267714"/>
                </a:lnTo>
                <a:lnTo>
                  <a:pt x="52481" y="1267714"/>
                </a:lnTo>
                <a:lnTo>
                  <a:pt x="77849" y="1213813"/>
                </a:lnTo>
                <a:close/>
              </a:path>
              <a:path w="641985" h="1303654">
                <a:moveTo>
                  <a:pt x="606932" y="0"/>
                </a:moveTo>
                <a:lnTo>
                  <a:pt x="43436" y="1197534"/>
                </a:lnTo>
                <a:lnTo>
                  <a:pt x="46774" y="1235193"/>
                </a:lnTo>
                <a:lnTo>
                  <a:pt x="77849" y="1213813"/>
                </a:lnTo>
                <a:lnTo>
                  <a:pt x="641476" y="16255"/>
                </a:lnTo>
                <a:lnTo>
                  <a:pt x="606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1640" y="2723388"/>
            <a:ext cx="426720" cy="2770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44311" y="2742819"/>
            <a:ext cx="248285" cy="2515870"/>
          </a:xfrm>
          <a:custGeom>
            <a:avLst/>
            <a:gdLst/>
            <a:ahLst/>
            <a:cxnLst/>
            <a:rect l="l" t="t" r="r" b="b"/>
            <a:pathLst>
              <a:path w="248285" h="2515870">
                <a:moveTo>
                  <a:pt x="92092" y="2349303"/>
                </a:moveTo>
                <a:lnTo>
                  <a:pt x="85089" y="2352166"/>
                </a:lnTo>
                <a:lnTo>
                  <a:pt x="79757" y="2357526"/>
                </a:lnTo>
                <a:lnTo>
                  <a:pt x="77009" y="2364279"/>
                </a:lnTo>
                <a:lnTo>
                  <a:pt x="76999" y="2371580"/>
                </a:lnTo>
                <a:lnTo>
                  <a:pt x="79883" y="2378582"/>
                </a:lnTo>
                <a:lnTo>
                  <a:pt x="171450" y="2515869"/>
                </a:lnTo>
                <a:lnTo>
                  <a:pt x="189927" y="2479293"/>
                </a:lnTo>
                <a:lnTo>
                  <a:pt x="150113" y="2479293"/>
                </a:lnTo>
                <a:lnTo>
                  <a:pt x="145845" y="2408862"/>
                </a:lnTo>
                <a:lnTo>
                  <a:pt x="111505" y="2357500"/>
                </a:lnTo>
                <a:lnTo>
                  <a:pt x="106146" y="2352149"/>
                </a:lnTo>
                <a:lnTo>
                  <a:pt x="99393" y="2349357"/>
                </a:lnTo>
                <a:lnTo>
                  <a:pt x="92092" y="2349303"/>
                </a:lnTo>
                <a:close/>
              </a:path>
              <a:path w="248285" h="2515870">
                <a:moveTo>
                  <a:pt x="145845" y="2408862"/>
                </a:moveTo>
                <a:lnTo>
                  <a:pt x="150113" y="2479293"/>
                </a:lnTo>
                <a:lnTo>
                  <a:pt x="188213" y="2477007"/>
                </a:lnTo>
                <a:lnTo>
                  <a:pt x="187759" y="2469514"/>
                </a:lnTo>
                <a:lnTo>
                  <a:pt x="152146" y="2469514"/>
                </a:lnTo>
                <a:lnTo>
                  <a:pt x="166890" y="2440339"/>
                </a:lnTo>
                <a:lnTo>
                  <a:pt x="145845" y="2408862"/>
                </a:lnTo>
                <a:close/>
              </a:path>
              <a:path w="248285" h="2515870">
                <a:moveTo>
                  <a:pt x="230070" y="2340975"/>
                </a:moveTo>
                <a:lnTo>
                  <a:pt x="222837" y="2341879"/>
                </a:lnTo>
                <a:lnTo>
                  <a:pt x="216485" y="2345451"/>
                </a:lnTo>
                <a:lnTo>
                  <a:pt x="211836" y="2351404"/>
                </a:lnTo>
                <a:lnTo>
                  <a:pt x="183946" y="2406590"/>
                </a:lnTo>
                <a:lnTo>
                  <a:pt x="188213" y="2477007"/>
                </a:lnTo>
                <a:lnTo>
                  <a:pt x="150113" y="2479293"/>
                </a:lnTo>
                <a:lnTo>
                  <a:pt x="189927" y="2479293"/>
                </a:lnTo>
                <a:lnTo>
                  <a:pt x="245872" y="2368549"/>
                </a:lnTo>
                <a:lnTo>
                  <a:pt x="247846" y="2361257"/>
                </a:lnTo>
                <a:lnTo>
                  <a:pt x="246903" y="2354024"/>
                </a:lnTo>
                <a:lnTo>
                  <a:pt x="243318" y="2347672"/>
                </a:lnTo>
                <a:lnTo>
                  <a:pt x="237362" y="2343022"/>
                </a:lnTo>
                <a:lnTo>
                  <a:pt x="230070" y="2340975"/>
                </a:lnTo>
                <a:close/>
              </a:path>
              <a:path w="248285" h="2515870">
                <a:moveTo>
                  <a:pt x="166890" y="2440339"/>
                </a:moveTo>
                <a:lnTo>
                  <a:pt x="152146" y="2469514"/>
                </a:lnTo>
                <a:lnTo>
                  <a:pt x="185038" y="2467482"/>
                </a:lnTo>
                <a:lnTo>
                  <a:pt x="166890" y="2440339"/>
                </a:lnTo>
                <a:close/>
              </a:path>
              <a:path w="248285" h="2515870">
                <a:moveTo>
                  <a:pt x="183946" y="2406590"/>
                </a:moveTo>
                <a:lnTo>
                  <a:pt x="166890" y="2440339"/>
                </a:lnTo>
                <a:lnTo>
                  <a:pt x="185038" y="2467482"/>
                </a:lnTo>
                <a:lnTo>
                  <a:pt x="152146" y="2469514"/>
                </a:lnTo>
                <a:lnTo>
                  <a:pt x="187759" y="2469514"/>
                </a:lnTo>
                <a:lnTo>
                  <a:pt x="183946" y="2406590"/>
                </a:lnTo>
                <a:close/>
              </a:path>
              <a:path w="248285" h="2515870">
                <a:moveTo>
                  <a:pt x="38100" y="0"/>
                </a:moveTo>
                <a:lnTo>
                  <a:pt x="0" y="2285"/>
                </a:lnTo>
                <a:lnTo>
                  <a:pt x="145845" y="2408862"/>
                </a:lnTo>
                <a:lnTo>
                  <a:pt x="166890" y="2440339"/>
                </a:lnTo>
                <a:lnTo>
                  <a:pt x="183946" y="240659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9955" y="246888"/>
            <a:ext cx="8324088" cy="810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28188" y="118871"/>
            <a:ext cx="3276600" cy="1231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274320"/>
            <a:ext cx="8229600" cy="71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79673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93675" algn="ctr">
              <a:lnSpc>
                <a:spcPct val="100000"/>
              </a:lnSpc>
              <a:spcBef>
                <a:spcPts val="140"/>
              </a:spcBef>
            </a:pPr>
            <a:r>
              <a:rPr i="1" spc="-509" dirty="0"/>
              <a:t>Step-5</a:t>
            </a:r>
            <a:r>
              <a:rPr i="1" spc="-335" dirty="0"/>
              <a:t> </a:t>
            </a:r>
            <a:r>
              <a:rPr i="1" spc="-475" dirty="0"/>
              <a:t>(</a:t>
            </a:r>
            <a:r>
              <a:rPr i="1" spc="-475" dirty="0" err="1" smtClean="0"/>
              <a:t>cytosol</a:t>
            </a:r>
            <a:r>
              <a:rPr lang="ar-SA" i="1" spc="-475" dirty="0" smtClean="0"/>
              <a:t>    </a:t>
            </a:r>
            <a:r>
              <a:rPr lang="ar-SA" spc="-475" dirty="0" err="1" smtClean="0"/>
              <a:t>(</a:t>
            </a:r>
            <a:endParaRPr spc="-475" dirty="0"/>
          </a:p>
        </p:txBody>
      </p:sp>
      <p:sp>
        <p:nvSpPr>
          <p:cNvPr id="11" name="object 11"/>
          <p:cNvSpPr/>
          <p:nvPr/>
        </p:nvSpPr>
        <p:spPr>
          <a:xfrm>
            <a:off x="1310639" y="1110995"/>
            <a:ext cx="5913120" cy="17221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36394" y="1610613"/>
            <a:ext cx="4416806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75" dirty="0">
                <a:solidFill>
                  <a:srgbClr val="FFFFFF"/>
                </a:solidFill>
                <a:latin typeface="Trebuchet MS"/>
                <a:cs typeface="Trebuchet MS"/>
              </a:rPr>
              <a:t>Hydroxymethylbilane</a:t>
            </a:r>
            <a:r>
              <a:rPr sz="2800" b="1" spc="-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sz="2800" b="1" spc="-45" dirty="0" smtClean="0">
                <a:solidFill>
                  <a:srgbClr val="FFFFFF"/>
                </a:solidFill>
                <a:latin typeface="Trebuchet MS"/>
                <a:cs typeface="Trebuchet MS"/>
              </a:rPr>
              <a:t>HMB</a:t>
            </a:r>
            <a:r>
              <a:rPr lang="ar-SA" sz="2800" b="1" spc="-45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439" y="3997452"/>
            <a:ext cx="3400044" cy="646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23" y="3954779"/>
            <a:ext cx="3453384" cy="8321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3162" y="4039361"/>
            <a:ext cx="3276600" cy="523240"/>
          </a:xfrm>
          <a:custGeom>
            <a:avLst/>
            <a:gdLst/>
            <a:ahLst/>
            <a:cxnLst/>
            <a:rect l="l" t="t" r="r" b="b"/>
            <a:pathLst>
              <a:path w="3276600" h="523239">
                <a:moveTo>
                  <a:pt x="0" y="522731"/>
                </a:moveTo>
                <a:lnTo>
                  <a:pt x="3276600" y="522731"/>
                </a:lnTo>
                <a:lnTo>
                  <a:pt x="327660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162" y="4039361"/>
            <a:ext cx="3276600" cy="523240"/>
          </a:xfrm>
          <a:custGeom>
            <a:avLst/>
            <a:gdLst/>
            <a:ahLst/>
            <a:cxnLst/>
            <a:rect l="l" t="t" r="r" b="b"/>
            <a:pathLst>
              <a:path w="3276600" h="523239">
                <a:moveTo>
                  <a:pt x="0" y="522731"/>
                </a:moveTo>
                <a:lnTo>
                  <a:pt x="3276600" y="522731"/>
                </a:lnTo>
                <a:lnTo>
                  <a:pt x="327660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34840" y="5369052"/>
            <a:ext cx="3552444" cy="6461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83023" y="5326379"/>
            <a:ext cx="3643883" cy="8321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6561" y="5410961"/>
            <a:ext cx="3429000" cy="523240"/>
          </a:xfrm>
          <a:custGeom>
            <a:avLst/>
            <a:gdLst/>
            <a:ahLst/>
            <a:cxnLst/>
            <a:rect l="l" t="t" r="r" b="b"/>
            <a:pathLst>
              <a:path w="3429000" h="523239">
                <a:moveTo>
                  <a:pt x="0" y="522731"/>
                </a:moveTo>
                <a:lnTo>
                  <a:pt x="3428999" y="522731"/>
                </a:lnTo>
                <a:lnTo>
                  <a:pt x="3428999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6561" y="5410961"/>
            <a:ext cx="3429000" cy="523240"/>
          </a:xfrm>
          <a:custGeom>
            <a:avLst/>
            <a:gdLst/>
            <a:ahLst/>
            <a:cxnLst/>
            <a:rect l="l" t="t" r="r" b="b"/>
            <a:pathLst>
              <a:path w="3429000" h="523239">
                <a:moveTo>
                  <a:pt x="0" y="522731"/>
                </a:moveTo>
                <a:lnTo>
                  <a:pt x="3428999" y="522731"/>
                </a:lnTo>
                <a:lnTo>
                  <a:pt x="3428999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496561" y="5421579"/>
            <a:ext cx="3429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95"/>
              </a:spcBef>
            </a:pPr>
            <a:r>
              <a:rPr lang="en-US" sz="2800" b="1" i="1" spc="-16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00" b="1" i="1" spc="-16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roporphyrinogen</a:t>
            </a:r>
            <a:r>
              <a:rPr sz="2800" b="1" i="1" spc="-19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4049648"/>
            <a:ext cx="4188461" cy="12073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95"/>
              </a:spcBef>
            </a:pPr>
            <a:r>
              <a:rPr lang="en-US" sz="2800" b="1" i="1" spc="-16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2800" b="1" i="1" spc="-16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roporphyrinogen</a:t>
            </a:r>
            <a:r>
              <a:rPr sz="2800" b="1" i="1" spc="-19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lang="ar-SA" sz="2800" b="1" i="1" spc="-35" dirty="0" smtClean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216535">
              <a:lnSpc>
                <a:spcPct val="100000"/>
              </a:lnSpc>
              <a:spcBef>
                <a:spcPts val="95"/>
              </a:spcBef>
            </a:pPr>
            <a:endParaRPr lang="en-US" sz="2400" b="1" i="1" spc="-140" dirty="0" smtClean="0">
              <a:latin typeface="Arial"/>
              <a:cs typeface="Arial"/>
            </a:endParaRPr>
          </a:p>
          <a:p>
            <a:pPr marL="216535">
              <a:lnSpc>
                <a:spcPct val="100000"/>
              </a:lnSpc>
              <a:spcBef>
                <a:spcPts val="95"/>
              </a:spcBef>
            </a:pPr>
            <a:r>
              <a:rPr sz="2400" b="1" i="1" spc="-140" dirty="0" smtClean="0">
                <a:latin typeface="Arial"/>
                <a:cs typeface="Arial"/>
              </a:rPr>
              <a:t>HMB </a:t>
            </a:r>
            <a:r>
              <a:rPr sz="2400" b="1" i="1" spc="-240" dirty="0" err="1">
                <a:latin typeface="Arial"/>
                <a:cs typeface="Arial"/>
              </a:rPr>
              <a:t>cyclizes</a:t>
            </a:r>
            <a:r>
              <a:rPr sz="2400" b="1" i="1" spc="-140" dirty="0">
                <a:latin typeface="Arial"/>
                <a:cs typeface="Arial"/>
              </a:rPr>
              <a:t> </a:t>
            </a:r>
            <a:r>
              <a:rPr sz="2400" b="1" i="1" spc="-190" dirty="0" smtClean="0">
                <a:latin typeface="Arial"/>
                <a:cs typeface="Arial"/>
              </a:rPr>
              <a:t>spontaneously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51601" y="3442538"/>
            <a:ext cx="26371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latin typeface="Trebuchet MS"/>
                <a:cs typeface="Trebuchet MS"/>
              </a:rPr>
              <a:t>uroporphyrinogen</a:t>
            </a:r>
            <a:r>
              <a:rPr sz="2400" b="1" spc="-229" dirty="0">
                <a:latin typeface="Trebuchet MS"/>
                <a:cs typeface="Trebuchet MS"/>
              </a:rPr>
              <a:t> </a:t>
            </a:r>
            <a:r>
              <a:rPr sz="2400" b="1" spc="-35" dirty="0">
                <a:latin typeface="Trebuchet MS"/>
                <a:cs typeface="Trebuchet MS"/>
              </a:rPr>
              <a:t>III</a:t>
            </a:r>
            <a:endParaRPr sz="2400">
              <a:latin typeface="Trebuchet MS"/>
              <a:cs typeface="Trebuchet MS"/>
            </a:endParaRPr>
          </a:p>
          <a:p>
            <a:pPr marL="558165">
              <a:lnSpc>
                <a:spcPct val="100000"/>
              </a:lnSpc>
              <a:spcBef>
                <a:spcPts val="5"/>
              </a:spcBef>
            </a:pPr>
            <a:r>
              <a:rPr sz="2400" b="1" spc="-130" dirty="0">
                <a:latin typeface="Trebuchet MS"/>
                <a:cs typeface="Trebuchet MS"/>
              </a:rPr>
              <a:t>synthase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75175" y="6189675"/>
            <a:ext cx="328802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u="heavy" spc="-220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Forms </a:t>
            </a:r>
            <a:r>
              <a:rPr sz="2000" b="1" i="1" u="heavy" spc="-14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under </a:t>
            </a:r>
            <a:r>
              <a:rPr sz="2000" b="1" i="1" u="heavy" spc="-120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normal</a:t>
            </a:r>
            <a:r>
              <a:rPr sz="2000" b="1" i="1" u="heavy" spc="-5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165" dirty="0">
                <a:solidFill>
                  <a:srgbClr val="F79546"/>
                </a:solidFill>
                <a:uFill>
                  <a:solidFill>
                    <a:srgbClr val="F79546"/>
                  </a:solidFill>
                </a:uFill>
                <a:latin typeface="Arial"/>
                <a:cs typeface="Arial"/>
              </a:rPr>
              <a:t>conditions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435" y="5676900"/>
            <a:ext cx="3942588" cy="7452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8739" y="5532120"/>
            <a:ext cx="1363980" cy="1066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3162" y="5715761"/>
            <a:ext cx="3810000" cy="612775"/>
          </a:xfrm>
          <a:custGeom>
            <a:avLst/>
            <a:gdLst/>
            <a:ahLst/>
            <a:cxnLst/>
            <a:rect l="l" t="t" r="r" b="b"/>
            <a:pathLst>
              <a:path w="3810000" h="612775">
                <a:moveTo>
                  <a:pt x="3810000" y="102107"/>
                </a:moveTo>
                <a:lnTo>
                  <a:pt x="0" y="102107"/>
                </a:lnTo>
                <a:lnTo>
                  <a:pt x="476250" y="357378"/>
                </a:lnTo>
                <a:lnTo>
                  <a:pt x="0" y="612647"/>
                </a:lnTo>
                <a:lnTo>
                  <a:pt x="1309624" y="612647"/>
                </a:lnTo>
                <a:lnTo>
                  <a:pt x="1355990" y="610641"/>
                </a:lnTo>
                <a:lnTo>
                  <a:pt x="1393856" y="605170"/>
                </a:lnTo>
                <a:lnTo>
                  <a:pt x="1419387" y="597056"/>
                </a:lnTo>
                <a:lnTo>
                  <a:pt x="1428750" y="587121"/>
                </a:lnTo>
                <a:lnTo>
                  <a:pt x="1419387" y="577185"/>
                </a:lnTo>
                <a:lnTo>
                  <a:pt x="1393856" y="569071"/>
                </a:lnTo>
                <a:lnTo>
                  <a:pt x="1355990" y="563600"/>
                </a:lnTo>
                <a:lnTo>
                  <a:pt x="1309624" y="561594"/>
                </a:lnTo>
                <a:lnTo>
                  <a:pt x="1071562" y="561594"/>
                </a:lnTo>
                <a:lnTo>
                  <a:pt x="1025216" y="559587"/>
                </a:lnTo>
                <a:lnTo>
                  <a:pt x="987371" y="554116"/>
                </a:lnTo>
                <a:lnTo>
                  <a:pt x="961855" y="546002"/>
                </a:lnTo>
                <a:lnTo>
                  <a:pt x="952500" y="536067"/>
                </a:lnTo>
                <a:lnTo>
                  <a:pt x="961855" y="526131"/>
                </a:lnTo>
                <a:lnTo>
                  <a:pt x="987371" y="518017"/>
                </a:lnTo>
                <a:lnTo>
                  <a:pt x="1025216" y="512546"/>
                </a:lnTo>
                <a:lnTo>
                  <a:pt x="1071562" y="510539"/>
                </a:lnTo>
                <a:lnTo>
                  <a:pt x="3619500" y="510539"/>
                </a:lnTo>
                <a:lnTo>
                  <a:pt x="3333750" y="357378"/>
                </a:lnTo>
                <a:lnTo>
                  <a:pt x="3810000" y="102107"/>
                </a:lnTo>
                <a:close/>
              </a:path>
              <a:path w="3810000" h="612775">
                <a:moveTo>
                  <a:pt x="3619500" y="510539"/>
                </a:moveTo>
                <a:lnTo>
                  <a:pt x="2738374" y="510539"/>
                </a:lnTo>
                <a:lnTo>
                  <a:pt x="2784740" y="512546"/>
                </a:lnTo>
                <a:lnTo>
                  <a:pt x="2822606" y="518017"/>
                </a:lnTo>
                <a:lnTo>
                  <a:pt x="2848137" y="526131"/>
                </a:lnTo>
                <a:lnTo>
                  <a:pt x="2857500" y="536067"/>
                </a:lnTo>
                <a:lnTo>
                  <a:pt x="2848137" y="546002"/>
                </a:lnTo>
                <a:lnTo>
                  <a:pt x="2822606" y="554116"/>
                </a:lnTo>
                <a:lnTo>
                  <a:pt x="2784740" y="559587"/>
                </a:lnTo>
                <a:lnTo>
                  <a:pt x="2738374" y="561594"/>
                </a:lnTo>
                <a:lnTo>
                  <a:pt x="2500249" y="561594"/>
                </a:lnTo>
                <a:lnTo>
                  <a:pt x="2453955" y="563600"/>
                </a:lnTo>
                <a:lnTo>
                  <a:pt x="2416127" y="569071"/>
                </a:lnTo>
                <a:lnTo>
                  <a:pt x="2390610" y="577185"/>
                </a:lnTo>
                <a:lnTo>
                  <a:pt x="2381250" y="587121"/>
                </a:lnTo>
                <a:lnTo>
                  <a:pt x="2390610" y="597056"/>
                </a:lnTo>
                <a:lnTo>
                  <a:pt x="2416127" y="605170"/>
                </a:lnTo>
                <a:lnTo>
                  <a:pt x="2453955" y="610641"/>
                </a:lnTo>
                <a:lnTo>
                  <a:pt x="2500249" y="612647"/>
                </a:lnTo>
                <a:lnTo>
                  <a:pt x="3810000" y="612647"/>
                </a:lnTo>
                <a:lnTo>
                  <a:pt x="3619500" y="510539"/>
                </a:lnTo>
                <a:close/>
              </a:path>
              <a:path w="3810000" h="612775">
                <a:moveTo>
                  <a:pt x="2738374" y="0"/>
                </a:moveTo>
                <a:lnTo>
                  <a:pt x="1071562" y="0"/>
                </a:lnTo>
                <a:lnTo>
                  <a:pt x="1025216" y="2006"/>
                </a:lnTo>
                <a:lnTo>
                  <a:pt x="987371" y="7477"/>
                </a:lnTo>
                <a:lnTo>
                  <a:pt x="961855" y="15591"/>
                </a:lnTo>
                <a:lnTo>
                  <a:pt x="952500" y="25526"/>
                </a:lnTo>
                <a:lnTo>
                  <a:pt x="952500" y="102107"/>
                </a:lnTo>
                <a:lnTo>
                  <a:pt x="2857500" y="102107"/>
                </a:lnTo>
                <a:lnTo>
                  <a:pt x="2857500" y="25526"/>
                </a:lnTo>
                <a:lnTo>
                  <a:pt x="2848137" y="15591"/>
                </a:lnTo>
                <a:lnTo>
                  <a:pt x="2822606" y="7477"/>
                </a:lnTo>
                <a:lnTo>
                  <a:pt x="2784740" y="2006"/>
                </a:lnTo>
                <a:lnTo>
                  <a:pt x="2738374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05661" y="6226302"/>
            <a:ext cx="1905000" cy="76835"/>
          </a:xfrm>
          <a:custGeom>
            <a:avLst/>
            <a:gdLst/>
            <a:ahLst/>
            <a:cxnLst/>
            <a:rect l="l" t="t" r="r" b="b"/>
            <a:pathLst>
              <a:path w="1905000" h="76835">
                <a:moveTo>
                  <a:pt x="476250" y="0"/>
                </a:moveTo>
                <a:lnTo>
                  <a:pt x="119062" y="0"/>
                </a:lnTo>
                <a:lnTo>
                  <a:pt x="72716" y="2006"/>
                </a:lnTo>
                <a:lnTo>
                  <a:pt x="34871" y="7477"/>
                </a:lnTo>
                <a:lnTo>
                  <a:pt x="9355" y="15591"/>
                </a:lnTo>
                <a:lnTo>
                  <a:pt x="0" y="25527"/>
                </a:lnTo>
                <a:lnTo>
                  <a:pt x="9355" y="35462"/>
                </a:lnTo>
                <a:lnTo>
                  <a:pt x="34871" y="43576"/>
                </a:lnTo>
                <a:lnTo>
                  <a:pt x="72716" y="49047"/>
                </a:lnTo>
                <a:lnTo>
                  <a:pt x="119062" y="51054"/>
                </a:lnTo>
                <a:lnTo>
                  <a:pt x="357124" y="51054"/>
                </a:lnTo>
                <a:lnTo>
                  <a:pt x="403490" y="53060"/>
                </a:lnTo>
                <a:lnTo>
                  <a:pt x="441356" y="58531"/>
                </a:lnTo>
                <a:lnTo>
                  <a:pt x="466887" y="66645"/>
                </a:lnTo>
                <a:lnTo>
                  <a:pt x="476250" y="76581"/>
                </a:lnTo>
                <a:lnTo>
                  <a:pt x="476250" y="0"/>
                </a:lnTo>
                <a:close/>
              </a:path>
              <a:path w="1905000" h="76835">
                <a:moveTo>
                  <a:pt x="1785874" y="0"/>
                </a:moveTo>
                <a:lnTo>
                  <a:pt x="1428750" y="0"/>
                </a:lnTo>
                <a:lnTo>
                  <a:pt x="1428750" y="76581"/>
                </a:lnTo>
                <a:lnTo>
                  <a:pt x="1438110" y="66645"/>
                </a:lnTo>
                <a:lnTo>
                  <a:pt x="1463627" y="58531"/>
                </a:lnTo>
                <a:lnTo>
                  <a:pt x="1501455" y="53060"/>
                </a:lnTo>
                <a:lnTo>
                  <a:pt x="1547749" y="51054"/>
                </a:lnTo>
                <a:lnTo>
                  <a:pt x="1785874" y="51054"/>
                </a:lnTo>
                <a:lnTo>
                  <a:pt x="1832240" y="49047"/>
                </a:lnTo>
                <a:lnTo>
                  <a:pt x="1870106" y="43576"/>
                </a:lnTo>
                <a:lnTo>
                  <a:pt x="1895637" y="35462"/>
                </a:lnTo>
                <a:lnTo>
                  <a:pt x="1905000" y="25527"/>
                </a:lnTo>
                <a:lnTo>
                  <a:pt x="1895637" y="15591"/>
                </a:lnTo>
                <a:lnTo>
                  <a:pt x="1870106" y="7477"/>
                </a:lnTo>
                <a:lnTo>
                  <a:pt x="1832240" y="2006"/>
                </a:lnTo>
                <a:lnTo>
                  <a:pt x="1785874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162" y="5715761"/>
            <a:ext cx="3810000" cy="612775"/>
          </a:xfrm>
          <a:custGeom>
            <a:avLst/>
            <a:gdLst/>
            <a:ahLst/>
            <a:cxnLst/>
            <a:rect l="l" t="t" r="r" b="b"/>
            <a:pathLst>
              <a:path w="3810000" h="612775">
                <a:moveTo>
                  <a:pt x="0" y="612647"/>
                </a:moveTo>
                <a:lnTo>
                  <a:pt x="476250" y="357378"/>
                </a:lnTo>
                <a:lnTo>
                  <a:pt x="0" y="102107"/>
                </a:lnTo>
                <a:lnTo>
                  <a:pt x="952500" y="102107"/>
                </a:lnTo>
                <a:lnTo>
                  <a:pt x="952500" y="25526"/>
                </a:lnTo>
                <a:lnTo>
                  <a:pt x="961855" y="15591"/>
                </a:lnTo>
                <a:lnTo>
                  <a:pt x="987371" y="7477"/>
                </a:lnTo>
                <a:lnTo>
                  <a:pt x="1025216" y="2006"/>
                </a:lnTo>
                <a:lnTo>
                  <a:pt x="1071562" y="0"/>
                </a:lnTo>
                <a:lnTo>
                  <a:pt x="2738374" y="0"/>
                </a:lnTo>
                <a:lnTo>
                  <a:pt x="2784740" y="2006"/>
                </a:lnTo>
                <a:lnTo>
                  <a:pt x="2822606" y="7477"/>
                </a:lnTo>
                <a:lnTo>
                  <a:pt x="2848137" y="15591"/>
                </a:lnTo>
                <a:lnTo>
                  <a:pt x="2857500" y="25526"/>
                </a:lnTo>
                <a:lnTo>
                  <a:pt x="2857500" y="102107"/>
                </a:lnTo>
                <a:lnTo>
                  <a:pt x="3810000" y="102107"/>
                </a:lnTo>
                <a:lnTo>
                  <a:pt x="3333750" y="357378"/>
                </a:lnTo>
                <a:lnTo>
                  <a:pt x="3810000" y="612647"/>
                </a:lnTo>
                <a:lnTo>
                  <a:pt x="2500249" y="612647"/>
                </a:lnTo>
                <a:lnTo>
                  <a:pt x="2453955" y="610641"/>
                </a:lnTo>
                <a:lnTo>
                  <a:pt x="2416127" y="605170"/>
                </a:lnTo>
                <a:lnTo>
                  <a:pt x="2390610" y="597056"/>
                </a:lnTo>
                <a:lnTo>
                  <a:pt x="2381250" y="587121"/>
                </a:lnTo>
                <a:lnTo>
                  <a:pt x="2390610" y="577185"/>
                </a:lnTo>
                <a:lnTo>
                  <a:pt x="2416127" y="569071"/>
                </a:lnTo>
                <a:lnTo>
                  <a:pt x="2453955" y="563600"/>
                </a:lnTo>
                <a:lnTo>
                  <a:pt x="2500249" y="561594"/>
                </a:lnTo>
                <a:lnTo>
                  <a:pt x="2738374" y="561594"/>
                </a:lnTo>
                <a:lnTo>
                  <a:pt x="2784740" y="559587"/>
                </a:lnTo>
                <a:lnTo>
                  <a:pt x="2822606" y="554116"/>
                </a:lnTo>
                <a:lnTo>
                  <a:pt x="2848137" y="546002"/>
                </a:lnTo>
                <a:lnTo>
                  <a:pt x="2857500" y="536067"/>
                </a:lnTo>
                <a:lnTo>
                  <a:pt x="2848137" y="526131"/>
                </a:lnTo>
                <a:lnTo>
                  <a:pt x="2822606" y="518017"/>
                </a:lnTo>
                <a:lnTo>
                  <a:pt x="2784740" y="512546"/>
                </a:lnTo>
                <a:lnTo>
                  <a:pt x="2738374" y="510539"/>
                </a:lnTo>
                <a:lnTo>
                  <a:pt x="1071562" y="510539"/>
                </a:lnTo>
                <a:lnTo>
                  <a:pt x="1025216" y="512546"/>
                </a:lnTo>
                <a:lnTo>
                  <a:pt x="987371" y="518017"/>
                </a:lnTo>
                <a:lnTo>
                  <a:pt x="961855" y="526131"/>
                </a:lnTo>
                <a:lnTo>
                  <a:pt x="952500" y="536067"/>
                </a:lnTo>
                <a:lnTo>
                  <a:pt x="961855" y="546002"/>
                </a:lnTo>
                <a:lnTo>
                  <a:pt x="987371" y="554116"/>
                </a:lnTo>
                <a:lnTo>
                  <a:pt x="1025216" y="559587"/>
                </a:lnTo>
                <a:lnTo>
                  <a:pt x="1071562" y="561594"/>
                </a:lnTo>
                <a:lnTo>
                  <a:pt x="1309624" y="561594"/>
                </a:lnTo>
                <a:lnTo>
                  <a:pt x="1355990" y="563600"/>
                </a:lnTo>
                <a:lnTo>
                  <a:pt x="1393856" y="569071"/>
                </a:lnTo>
                <a:lnTo>
                  <a:pt x="1419387" y="577185"/>
                </a:lnTo>
                <a:lnTo>
                  <a:pt x="1428750" y="587121"/>
                </a:lnTo>
                <a:lnTo>
                  <a:pt x="1419387" y="597056"/>
                </a:lnTo>
                <a:lnTo>
                  <a:pt x="1393856" y="605170"/>
                </a:lnTo>
                <a:lnTo>
                  <a:pt x="1355990" y="610641"/>
                </a:lnTo>
                <a:lnTo>
                  <a:pt x="1309624" y="612647"/>
                </a:lnTo>
                <a:lnTo>
                  <a:pt x="0" y="61264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81911" y="622630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581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34411" y="622630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76581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5661" y="5817870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3958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10661" y="5817870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3958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690497" y="5655055"/>
            <a:ext cx="734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270" dirty="0">
                <a:solidFill>
                  <a:srgbClr val="FF0000"/>
                </a:solidFill>
                <a:latin typeface="Trebuchet MS"/>
                <a:cs typeface="Trebuchet MS"/>
              </a:rPr>
              <a:t>CEP</a:t>
            </a:r>
            <a:endParaRPr sz="3600" i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4472" y="2065020"/>
            <a:ext cx="4486656" cy="2287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9" y="1482852"/>
            <a:ext cx="3628644" cy="646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6595" y="1440180"/>
            <a:ext cx="3454908" cy="832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162" y="1524761"/>
            <a:ext cx="3505200" cy="523240"/>
          </a:xfrm>
          <a:prstGeom prst="rect">
            <a:avLst/>
          </a:prstGeom>
          <a:solidFill>
            <a:srgbClr val="C0504D"/>
          </a:solidFill>
          <a:ln w="381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70"/>
              </a:spcBef>
            </a:pPr>
            <a:r>
              <a:rPr sz="2800" b="1" spc="-160" dirty="0">
                <a:solidFill>
                  <a:srgbClr val="FFFFFF"/>
                </a:solidFill>
                <a:latin typeface="Trebuchet MS"/>
                <a:cs typeface="Trebuchet MS"/>
              </a:rPr>
              <a:t>uroporphyrinogen</a:t>
            </a:r>
            <a:r>
              <a:rPr sz="2800" b="1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4440" y="1482852"/>
            <a:ext cx="3628644" cy="646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9596" y="1440180"/>
            <a:ext cx="3645407" cy="832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06161" y="1524761"/>
            <a:ext cx="3505200" cy="523240"/>
          </a:xfrm>
          <a:prstGeom prst="rect">
            <a:avLst/>
          </a:prstGeom>
          <a:solidFill>
            <a:srgbClr val="9BBA58"/>
          </a:solidFill>
          <a:ln w="381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70"/>
              </a:spcBef>
            </a:pPr>
            <a:r>
              <a:rPr sz="2800" b="1" spc="-160" dirty="0">
                <a:solidFill>
                  <a:srgbClr val="FFFFFF"/>
                </a:solidFill>
                <a:latin typeface="Trebuchet MS"/>
                <a:cs typeface="Trebuchet MS"/>
              </a:rPr>
              <a:t>uroporphyrinogen</a:t>
            </a:r>
            <a:r>
              <a:rPr sz="2800" b="1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39" y="4610100"/>
            <a:ext cx="3704844" cy="646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3" y="4567428"/>
            <a:ext cx="3710940" cy="8321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162" y="4648961"/>
            <a:ext cx="3581400" cy="5227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162" y="4648961"/>
            <a:ext cx="3581400" cy="523240"/>
          </a:xfrm>
          <a:custGeom>
            <a:avLst/>
            <a:gdLst/>
            <a:ahLst/>
            <a:cxnLst/>
            <a:rect l="l" t="t" r="r" b="b"/>
            <a:pathLst>
              <a:path w="3581400" h="523239">
                <a:moveTo>
                  <a:pt x="0" y="522731"/>
                </a:moveTo>
                <a:lnTo>
                  <a:pt x="3581400" y="522731"/>
                </a:lnTo>
                <a:lnTo>
                  <a:pt x="358140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2956" y="4659248"/>
            <a:ext cx="3223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60" dirty="0">
                <a:solidFill>
                  <a:srgbClr val="FFFFFF"/>
                </a:solidFill>
                <a:latin typeface="Trebuchet MS"/>
                <a:cs typeface="Trebuchet MS"/>
              </a:rPr>
              <a:t>coproporphyrinogen</a:t>
            </a:r>
            <a:r>
              <a:rPr sz="2800" b="1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44440" y="4607052"/>
            <a:ext cx="3857244" cy="6461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2623" y="4564379"/>
            <a:ext cx="3982212" cy="8321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6161" y="4648961"/>
            <a:ext cx="3733800" cy="523240"/>
          </a:xfrm>
          <a:custGeom>
            <a:avLst/>
            <a:gdLst/>
            <a:ahLst/>
            <a:cxnLst/>
            <a:rect l="l" t="t" r="r" b="b"/>
            <a:pathLst>
              <a:path w="3733800" h="523239">
                <a:moveTo>
                  <a:pt x="0" y="522731"/>
                </a:moveTo>
                <a:lnTo>
                  <a:pt x="3733799" y="522731"/>
                </a:lnTo>
                <a:lnTo>
                  <a:pt x="3733799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06161" y="4648961"/>
            <a:ext cx="3733800" cy="52324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75"/>
              </a:spcBef>
            </a:pPr>
            <a:r>
              <a:rPr sz="2800" b="1" spc="-160" dirty="0">
                <a:solidFill>
                  <a:srgbClr val="FFFFFF"/>
                </a:solidFill>
                <a:latin typeface="Trebuchet MS"/>
                <a:cs typeface="Trebuchet MS"/>
              </a:rPr>
              <a:t>coproporphyrinogen</a:t>
            </a:r>
            <a:r>
              <a:rPr sz="28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36164" y="2191511"/>
            <a:ext cx="425196" cy="26151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63239" y="2210561"/>
            <a:ext cx="171450" cy="2361565"/>
          </a:xfrm>
          <a:custGeom>
            <a:avLst/>
            <a:gdLst/>
            <a:ahLst/>
            <a:cxnLst/>
            <a:rect l="l" t="t" r="r" b="b"/>
            <a:pathLst>
              <a:path w="171450" h="2361565">
                <a:moveTo>
                  <a:pt x="16444" y="2190444"/>
                </a:moveTo>
                <a:lnTo>
                  <a:pt x="9322" y="2192909"/>
                </a:lnTo>
                <a:lnTo>
                  <a:pt x="3642" y="2197961"/>
                </a:lnTo>
                <a:lnTo>
                  <a:pt x="463" y="2204561"/>
                </a:lnTo>
                <a:lnTo>
                  <a:pt x="0" y="2211822"/>
                </a:lnTo>
                <a:lnTo>
                  <a:pt x="2464" y="2218944"/>
                </a:lnTo>
                <a:lnTo>
                  <a:pt x="85522" y="2361438"/>
                </a:lnTo>
                <a:lnTo>
                  <a:pt x="107561" y="2323719"/>
                </a:lnTo>
                <a:lnTo>
                  <a:pt x="66472" y="2323719"/>
                </a:lnTo>
                <a:lnTo>
                  <a:pt x="66495" y="2253146"/>
                </a:lnTo>
                <a:lnTo>
                  <a:pt x="35357" y="2199767"/>
                </a:lnTo>
                <a:lnTo>
                  <a:pt x="30307" y="2194087"/>
                </a:lnTo>
                <a:lnTo>
                  <a:pt x="23721" y="2190908"/>
                </a:lnTo>
                <a:lnTo>
                  <a:pt x="16444" y="2190444"/>
                </a:lnTo>
                <a:close/>
              </a:path>
              <a:path w="171450" h="2361565">
                <a:moveTo>
                  <a:pt x="66495" y="2253146"/>
                </a:moveTo>
                <a:lnTo>
                  <a:pt x="66472" y="2323719"/>
                </a:lnTo>
                <a:lnTo>
                  <a:pt x="104572" y="2323719"/>
                </a:lnTo>
                <a:lnTo>
                  <a:pt x="104575" y="2314067"/>
                </a:lnTo>
                <a:lnTo>
                  <a:pt x="69139" y="2314067"/>
                </a:lnTo>
                <a:lnTo>
                  <a:pt x="85586" y="2285873"/>
                </a:lnTo>
                <a:lnTo>
                  <a:pt x="66495" y="2253146"/>
                </a:lnTo>
                <a:close/>
              </a:path>
              <a:path w="171450" h="2361565">
                <a:moveTo>
                  <a:pt x="154674" y="2190515"/>
                </a:moveTo>
                <a:lnTo>
                  <a:pt x="104676" y="2253146"/>
                </a:lnTo>
                <a:lnTo>
                  <a:pt x="104572" y="2323719"/>
                </a:lnTo>
                <a:lnTo>
                  <a:pt x="107561" y="2323719"/>
                </a:lnTo>
                <a:lnTo>
                  <a:pt x="168707" y="2219071"/>
                </a:lnTo>
                <a:lnTo>
                  <a:pt x="171172" y="2211875"/>
                </a:lnTo>
                <a:lnTo>
                  <a:pt x="170700" y="2204545"/>
                </a:lnTo>
                <a:lnTo>
                  <a:pt x="167526" y="2197959"/>
                </a:lnTo>
                <a:lnTo>
                  <a:pt x="161849" y="2192909"/>
                </a:lnTo>
                <a:lnTo>
                  <a:pt x="154674" y="2190515"/>
                </a:lnTo>
                <a:close/>
              </a:path>
              <a:path w="171450" h="2361565">
                <a:moveTo>
                  <a:pt x="85586" y="2285873"/>
                </a:moveTo>
                <a:lnTo>
                  <a:pt x="69139" y="2314067"/>
                </a:lnTo>
                <a:lnTo>
                  <a:pt x="102032" y="2314067"/>
                </a:lnTo>
                <a:lnTo>
                  <a:pt x="85586" y="2285873"/>
                </a:lnTo>
                <a:close/>
              </a:path>
              <a:path w="171450" h="2361565">
                <a:moveTo>
                  <a:pt x="104595" y="2253285"/>
                </a:moveTo>
                <a:lnTo>
                  <a:pt x="85586" y="2285873"/>
                </a:lnTo>
                <a:lnTo>
                  <a:pt x="102032" y="2314067"/>
                </a:lnTo>
                <a:lnTo>
                  <a:pt x="104575" y="2314067"/>
                </a:lnTo>
                <a:lnTo>
                  <a:pt x="104595" y="2253285"/>
                </a:lnTo>
                <a:close/>
              </a:path>
              <a:path w="171450" h="2361565">
                <a:moveTo>
                  <a:pt x="105334" y="0"/>
                </a:moveTo>
                <a:lnTo>
                  <a:pt x="67234" y="0"/>
                </a:lnTo>
                <a:lnTo>
                  <a:pt x="66516" y="2190444"/>
                </a:lnTo>
                <a:lnTo>
                  <a:pt x="66576" y="2253285"/>
                </a:lnTo>
                <a:lnTo>
                  <a:pt x="85586" y="2285873"/>
                </a:lnTo>
                <a:lnTo>
                  <a:pt x="104595" y="2253285"/>
                </a:lnTo>
                <a:lnTo>
                  <a:pt x="1053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8763" y="2115311"/>
            <a:ext cx="425195" cy="14737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5980" y="2134361"/>
            <a:ext cx="171450" cy="1219835"/>
          </a:xfrm>
          <a:custGeom>
            <a:avLst/>
            <a:gdLst/>
            <a:ahLst/>
            <a:cxnLst/>
            <a:rect l="l" t="t" r="r" b="b"/>
            <a:pathLst>
              <a:path w="171450" h="1219835">
                <a:moveTo>
                  <a:pt x="16489" y="1048206"/>
                </a:moveTo>
                <a:lnTo>
                  <a:pt x="9320" y="1050671"/>
                </a:lnTo>
                <a:lnTo>
                  <a:pt x="3664" y="1055649"/>
                </a:lnTo>
                <a:lnTo>
                  <a:pt x="483" y="1062212"/>
                </a:lnTo>
                <a:lnTo>
                  <a:pt x="0" y="1069512"/>
                </a:lnTo>
                <a:lnTo>
                  <a:pt x="2437" y="1076705"/>
                </a:lnTo>
                <a:lnTo>
                  <a:pt x="85381" y="1219327"/>
                </a:lnTo>
                <a:lnTo>
                  <a:pt x="107508" y="1181480"/>
                </a:lnTo>
                <a:lnTo>
                  <a:pt x="66381" y="1181480"/>
                </a:lnTo>
                <a:lnTo>
                  <a:pt x="66473" y="1111023"/>
                </a:lnTo>
                <a:lnTo>
                  <a:pt x="35368" y="1057528"/>
                </a:lnTo>
                <a:lnTo>
                  <a:pt x="30350" y="1051849"/>
                </a:lnTo>
                <a:lnTo>
                  <a:pt x="23778" y="1048670"/>
                </a:lnTo>
                <a:lnTo>
                  <a:pt x="16489" y="1048206"/>
                </a:lnTo>
                <a:close/>
              </a:path>
              <a:path w="171450" h="1219835">
                <a:moveTo>
                  <a:pt x="66473" y="1111023"/>
                </a:moveTo>
                <a:lnTo>
                  <a:pt x="66381" y="1181480"/>
                </a:lnTo>
                <a:lnTo>
                  <a:pt x="104481" y="1181480"/>
                </a:lnTo>
                <a:lnTo>
                  <a:pt x="104494" y="1171955"/>
                </a:lnTo>
                <a:lnTo>
                  <a:pt x="68985" y="1171828"/>
                </a:lnTo>
                <a:lnTo>
                  <a:pt x="85461" y="1143679"/>
                </a:lnTo>
                <a:lnTo>
                  <a:pt x="66473" y="1111023"/>
                </a:lnTo>
                <a:close/>
              </a:path>
              <a:path w="171450" h="1219835">
                <a:moveTo>
                  <a:pt x="154716" y="1048333"/>
                </a:moveTo>
                <a:lnTo>
                  <a:pt x="104576" y="1111023"/>
                </a:lnTo>
                <a:lnTo>
                  <a:pt x="104481" y="1181480"/>
                </a:lnTo>
                <a:lnTo>
                  <a:pt x="107508" y="1181480"/>
                </a:lnTo>
                <a:lnTo>
                  <a:pt x="168693" y="1076833"/>
                </a:lnTo>
                <a:lnTo>
                  <a:pt x="171149" y="1069711"/>
                </a:lnTo>
                <a:lnTo>
                  <a:pt x="170683" y="1062434"/>
                </a:lnTo>
                <a:lnTo>
                  <a:pt x="167517" y="1055848"/>
                </a:lnTo>
                <a:lnTo>
                  <a:pt x="161873" y="1050798"/>
                </a:lnTo>
                <a:lnTo>
                  <a:pt x="154716" y="1048333"/>
                </a:lnTo>
                <a:close/>
              </a:path>
              <a:path w="171450" h="1219835">
                <a:moveTo>
                  <a:pt x="85461" y="1143679"/>
                </a:moveTo>
                <a:lnTo>
                  <a:pt x="68985" y="1171828"/>
                </a:lnTo>
                <a:lnTo>
                  <a:pt x="101903" y="1171955"/>
                </a:lnTo>
                <a:lnTo>
                  <a:pt x="85461" y="1143679"/>
                </a:lnTo>
                <a:close/>
              </a:path>
              <a:path w="171450" h="1219835">
                <a:moveTo>
                  <a:pt x="104573" y="1111027"/>
                </a:moveTo>
                <a:lnTo>
                  <a:pt x="85461" y="1143679"/>
                </a:lnTo>
                <a:lnTo>
                  <a:pt x="101903" y="1171955"/>
                </a:lnTo>
                <a:lnTo>
                  <a:pt x="104494" y="1171955"/>
                </a:lnTo>
                <a:lnTo>
                  <a:pt x="104573" y="1111027"/>
                </a:lnTo>
                <a:close/>
              </a:path>
              <a:path w="171450" h="1219835">
                <a:moveTo>
                  <a:pt x="106018" y="0"/>
                </a:moveTo>
                <a:lnTo>
                  <a:pt x="67918" y="0"/>
                </a:lnTo>
                <a:lnTo>
                  <a:pt x="66476" y="1111027"/>
                </a:lnTo>
                <a:lnTo>
                  <a:pt x="85461" y="1143679"/>
                </a:lnTo>
                <a:lnTo>
                  <a:pt x="104573" y="1111027"/>
                </a:lnTo>
                <a:lnTo>
                  <a:pt x="1060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19961" y="2667761"/>
            <a:ext cx="685800" cy="368935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90" dirty="0">
                <a:latin typeface="Trebuchet MS"/>
                <a:cs typeface="Trebuchet MS"/>
              </a:rPr>
              <a:t>light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5363" y="2554223"/>
            <a:ext cx="789431" cy="4251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873" y="2658838"/>
            <a:ext cx="534035" cy="171450"/>
          </a:xfrm>
          <a:custGeom>
            <a:avLst/>
            <a:gdLst/>
            <a:ahLst/>
            <a:cxnLst/>
            <a:rect l="l" t="t" r="r" b="b"/>
            <a:pathLst>
              <a:path w="534035" h="171450">
                <a:moveTo>
                  <a:pt x="149921" y="0"/>
                </a:moveTo>
                <a:lnTo>
                  <a:pt x="142760" y="2446"/>
                </a:lnTo>
                <a:lnTo>
                  <a:pt x="0" y="85123"/>
                </a:lnTo>
                <a:lnTo>
                  <a:pt x="142265" y="168689"/>
                </a:lnTo>
                <a:lnTo>
                  <a:pt x="149414" y="171156"/>
                </a:lnTo>
                <a:lnTo>
                  <a:pt x="156702" y="170705"/>
                </a:lnTo>
                <a:lnTo>
                  <a:pt x="163289" y="167564"/>
                </a:lnTo>
                <a:lnTo>
                  <a:pt x="168338" y="161958"/>
                </a:lnTo>
                <a:lnTo>
                  <a:pt x="170798" y="154763"/>
                </a:lnTo>
                <a:lnTo>
                  <a:pt x="170343" y="147448"/>
                </a:lnTo>
                <a:lnTo>
                  <a:pt x="167190" y="140848"/>
                </a:lnTo>
                <a:lnTo>
                  <a:pt x="161556" y="135796"/>
                </a:lnTo>
                <a:lnTo>
                  <a:pt x="108202" y="104499"/>
                </a:lnTo>
                <a:lnTo>
                  <a:pt x="37757" y="104300"/>
                </a:lnTo>
                <a:lnTo>
                  <a:pt x="37858" y="66200"/>
                </a:lnTo>
                <a:lnTo>
                  <a:pt x="108660" y="66200"/>
                </a:lnTo>
                <a:lnTo>
                  <a:pt x="161861" y="35339"/>
                </a:lnTo>
                <a:lnTo>
                  <a:pt x="167522" y="30360"/>
                </a:lnTo>
                <a:lnTo>
                  <a:pt x="170714" y="23798"/>
                </a:lnTo>
                <a:lnTo>
                  <a:pt x="171214" y="16498"/>
                </a:lnTo>
                <a:lnTo>
                  <a:pt x="168795" y="9304"/>
                </a:lnTo>
                <a:lnTo>
                  <a:pt x="163777" y="3679"/>
                </a:lnTo>
                <a:lnTo>
                  <a:pt x="157206" y="494"/>
                </a:lnTo>
                <a:lnTo>
                  <a:pt x="149921" y="0"/>
                </a:lnTo>
                <a:close/>
              </a:path>
              <a:path w="534035" h="171450">
                <a:moveTo>
                  <a:pt x="108286" y="66417"/>
                </a:moveTo>
                <a:lnTo>
                  <a:pt x="75603" y="85376"/>
                </a:lnTo>
                <a:lnTo>
                  <a:pt x="108202" y="104499"/>
                </a:lnTo>
                <a:lnTo>
                  <a:pt x="533438" y="105697"/>
                </a:lnTo>
                <a:lnTo>
                  <a:pt x="533539" y="67724"/>
                </a:lnTo>
                <a:lnTo>
                  <a:pt x="108286" y="66417"/>
                </a:lnTo>
                <a:close/>
              </a:path>
              <a:path w="534035" h="171450">
                <a:moveTo>
                  <a:pt x="37858" y="66200"/>
                </a:moveTo>
                <a:lnTo>
                  <a:pt x="37757" y="104300"/>
                </a:lnTo>
                <a:lnTo>
                  <a:pt x="108202" y="104499"/>
                </a:lnTo>
                <a:lnTo>
                  <a:pt x="103534" y="101760"/>
                </a:lnTo>
                <a:lnTo>
                  <a:pt x="47358" y="101760"/>
                </a:lnTo>
                <a:lnTo>
                  <a:pt x="47459" y="68867"/>
                </a:lnTo>
                <a:lnTo>
                  <a:pt x="104062" y="68867"/>
                </a:lnTo>
                <a:lnTo>
                  <a:pt x="108286" y="66417"/>
                </a:lnTo>
                <a:lnTo>
                  <a:pt x="37858" y="66200"/>
                </a:lnTo>
                <a:close/>
              </a:path>
              <a:path w="534035" h="171450">
                <a:moveTo>
                  <a:pt x="47459" y="68867"/>
                </a:moveTo>
                <a:lnTo>
                  <a:pt x="47358" y="101760"/>
                </a:lnTo>
                <a:lnTo>
                  <a:pt x="75603" y="85376"/>
                </a:lnTo>
                <a:lnTo>
                  <a:pt x="47459" y="68867"/>
                </a:lnTo>
                <a:close/>
              </a:path>
              <a:path w="534035" h="171450">
                <a:moveTo>
                  <a:pt x="75603" y="85376"/>
                </a:moveTo>
                <a:lnTo>
                  <a:pt x="47358" y="101760"/>
                </a:lnTo>
                <a:lnTo>
                  <a:pt x="103534" y="101760"/>
                </a:lnTo>
                <a:lnTo>
                  <a:pt x="75603" y="85376"/>
                </a:lnTo>
                <a:close/>
              </a:path>
              <a:path w="534035" h="171450">
                <a:moveTo>
                  <a:pt x="104062" y="68867"/>
                </a:moveTo>
                <a:lnTo>
                  <a:pt x="47459" y="68867"/>
                </a:lnTo>
                <a:lnTo>
                  <a:pt x="75603" y="85376"/>
                </a:lnTo>
                <a:lnTo>
                  <a:pt x="104062" y="68867"/>
                </a:lnTo>
                <a:close/>
              </a:path>
              <a:path w="534035" h="171450">
                <a:moveTo>
                  <a:pt x="108660" y="66200"/>
                </a:moveTo>
                <a:lnTo>
                  <a:pt x="37858" y="66200"/>
                </a:lnTo>
                <a:lnTo>
                  <a:pt x="108286" y="66417"/>
                </a:lnTo>
                <a:lnTo>
                  <a:pt x="108660" y="6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8739" y="2609215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latin typeface="Trebuchet MS"/>
                <a:cs typeface="Trebuchet MS"/>
              </a:rPr>
              <a:t>6H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1355" y="3477767"/>
            <a:ext cx="1770888" cy="4632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023" y="3457955"/>
            <a:ext cx="1755648" cy="5654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8600" y="3505200"/>
            <a:ext cx="1676400" cy="3688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8600" y="3505200"/>
            <a:ext cx="1676400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244"/>
              </a:spcBef>
            </a:pPr>
            <a:r>
              <a:rPr sz="1800" b="1" spc="-100" dirty="0">
                <a:latin typeface="Trebuchet MS"/>
                <a:cs typeface="Trebuchet MS"/>
              </a:rPr>
              <a:t>Uroporphyrin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78763" y="5163311"/>
            <a:ext cx="425195" cy="12451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06026" y="5182361"/>
            <a:ext cx="171450" cy="991235"/>
          </a:xfrm>
          <a:custGeom>
            <a:avLst/>
            <a:gdLst/>
            <a:ahLst/>
            <a:cxnLst/>
            <a:rect l="l" t="t" r="r" b="b"/>
            <a:pathLst>
              <a:path w="171450" h="991235">
                <a:moveTo>
                  <a:pt x="16494" y="819570"/>
                </a:moveTo>
                <a:lnTo>
                  <a:pt x="9326" y="822007"/>
                </a:lnTo>
                <a:lnTo>
                  <a:pt x="3669" y="827025"/>
                </a:lnTo>
                <a:lnTo>
                  <a:pt x="486" y="833596"/>
                </a:lnTo>
                <a:lnTo>
                  <a:pt x="0" y="840881"/>
                </a:lnTo>
                <a:lnTo>
                  <a:pt x="2430" y="848042"/>
                </a:lnTo>
                <a:lnTo>
                  <a:pt x="85335" y="990688"/>
                </a:lnTo>
                <a:lnTo>
                  <a:pt x="107457" y="952906"/>
                </a:lnTo>
                <a:lnTo>
                  <a:pt x="66349" y="952855"/>
                </a:lnTo>
                <a:lnTo>
                  <a:pt x="66461" y="882387"/>
                </a:lnTo>
                <a:lnTo>
                  <a:pt x="35373" y="828903"/>
                </a:lnTo>
                <a:lnTo>
                  <a:pt x="30355" y="823239"/>
                </a:lnTo>
                <a:lnTo>
                  <a:pt x="23783" y="820054"/>
                </a:lnTo>
                <a:lnTo>
                  <a:pt x="16494" y="819570"/>
                </a:lnTo>
                <a:close/>
              </a:path>
              <a:path w="171450" h="991235">
                <a:moveTo>
                  <a:pt x="66461" y="882387"/>
                </a:moveTo>
                <a:lnTo>
                  <a:pt x="66349" y="952855"/>
                </a:lnTo>
                <a:lnTo>
                  <a:pt x="104449" y="952906"/>
                </a:lnTo>
                <a:lnTo>
                  <a:pt x="104464" y="943305"/>
                </a:lnTo>
                <a:lnTo>
                  <a:pt x="68952" y="943254"/>
                </a:lnTo>
                <a:lnTo>
                  <a:pt x="85457" y="915066"/>
                </a:lnTo>
                <a:lnTo>
                  <a:pt x="66461" y="882387"/>
                </a:lnTo>
                <a:close/>
              </a:path>
              <a:path w="171450" h="991235">
                <a:moveTo>
                  <a:pt x="154722" y="819790"/>
                </a:moveTo>
                <a:lnTo>
                  <a:pt x="104561" y="882438"/>
                </a:lnTo>
                <a:lnTo>
                  <a:pt x="104449" y="952906"/>
                </a:lnTo>
                <a:lnTo>
                  <a:pt x="107457" y="952906"/>
                </a:lnTo>
                <a:lnTo>
                  <a:pt x="168698" y="848309"/>
                </a:lnTo>
                <a:lnTo>
                  <a:pt x="171149" y="841152"/>
                </a:lnTo>
                <a:lnTo>
                  <a:pt x="170684" y="833864"/>
                </a:lnTo>
                <a:lnTo>
                  <a:pt x="167521" y="827283"/>
                </a:lnTo>
                <a:lnTo>
                  <a:pt x="161878" y="822248"/>
                </a:lnTo>
                <a:lnTo>
                  <a:pt x="154722" y="819790"/>
                </a:lnTo>
                <a:close/>
              </a:path>
              <a:path w="171450" h="991235">
                <a:moveTo>
                  <a:pt x="85457" y="915066"/>
                </a:moveTo>
                <a:lnTo>
                  <a:pt x="68952" y="943254"/>
                </a:lnTo>
                <a:lnTo>
                  <a:pt x="101871" y="943305"/>
                </a:lnTo>
                <a:lnTo>
                  <a:pt x="85457" y="915066"/>
                </a:lnTo>
                <a:close/>
              </a:path>
              <a:path w="171450" h="991235">
                <a:moveTo>
                  <a:pt x="104561" y="882438"/>
                </a:moveTo>
                <a:lnTo>
                  <a:pt x="85457" y="915066"/>
                </a:lnTo>
                <a:lnTo>
                  <a:pt x="101871" y="943305"/>
                </a:lnTo>
                <a:lnTo>
                  <a:pt x="104464" y="943305"/>
                </a:lnTo>
                <a:lnTo>
                  <a:pt x="104561" y="882438"/>
                </a:lnTo>
                <a:close/>
              </a:path>
              <a:path w="171450" h="991235">
                <a:moveTo>
                  <a:pt x="105973" y="0"/>
                </a:moveTo>
                <a:lnTo>
                  <a:pt x="67873" y="0"/>
                </a:lnTo>
                <a:lnTo>
                  <a:pt x="66562" y="819570"/>
                </a:lnTo>
                <a:lnTo>
                  <a:pt x="66491" y="882438"/>
                </a:lnTo>
                <a:lnTo>
                  <a:pt x="85457" y="915066"/>
                </a:lnTo>
                <a:lnTo>
                  <a:pt x="104561" y="882438"/>
                </a:lnTo>
                <a:lnTo>
                  <a:pt x="1059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5363" y="5297423"/>
            <a:ext cx="789431" cy="4251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873" y="5402038"/>
            <a:ext cx="534035" cy="171450"/>
          </a:xfrm>
          <a:custGeom>
            <a:avLst/>
            <a:gdLst/>
            <a:ahLst/>
            <a:cxnLst/>
            <a:rect l="l" t="t" r="r" b="b"/>
            <a:pathLst>
              <a:path w="534035" h="171450">
                <a:moveTo>
                  <a:pt x="149921" y="0"/>
                </a:moveTo>
                <a:lnTo>
                  <a:pt x="142760" y="2446"/>
                </a:lnTo>
                <a:lnTo>
                  <a:pt x="0" y="85123"/>
                </a:lnTo>
                <a:lnTo>
                  <a:pt x="142265" y="168689"/>
                </a:lnTo>
                <a:lnTo>
                  <a:pt x="149414" y="171156"/>
                </a:lnTo>
                <a:lnTo>
                  <a:pt x="156702" y="170705"/>
                </a:lnTo>
                <a:lnTo>
                  <a:pt x="163289" y="167564"/>
                </a:lnTo>
                <a:lnTo>
                  <a:pt x="168338" y="161958"/>
                </a:lnTo>
                <a:lnTo>
                  <a:pt x="170798" y="154763"/>
                </a:lnTo>
                <a:lnTo>
                  <a:pt x="170343" y="147448"/>
                </a:lnTo>
                <a:lnTo>
                  <a:pt x="167190" y="140848"/>
                </a:lnTo>
                <a:lnTo>
                  <a:pt x="161556" y="135796"/>
                </a:lnTo>
                <a:lnTo>
                  <a:pt x="108233" y="104517"/>
                </a:lnTo>
                <a:lnTo>
                  <a:pt x="37744" y="104300"/>
                </a:lnTo>
                <a:lnTo>
                  <a:pt x="37858" y="66200"/>
                </a:lnTo>
                <a:lnTo>
                  <a:pt x="108660" y="66200"/>
                </a:lnTo>
                <a:lnTo>
                  <a:pt x="161861" y="35339"/>
                </a:lnTo>
                <a:lnTo>
                  <a:pt x="167522" y="30360"/>
                </a:lnTo>
                <a:lnTo>
                  <a:pt x="170714" y="23798"/>
                </a:lnTo>
                <a:lnTo>
                  <a:pt x="171214" y="16498"/>
                </a:lnTo>
                <a:lnTo>
                  <a:pt x="168795" y="9304"/>
                </a:lnTo>
                <a:lnTo>
                  <a:pt x="163777" y="3679"/>
                </a:lnTo>
                <a:lnTo>
                  <a:pt x="157206" y="494"/>
                </a:lnTo>
                <a:lnTo>
                  <a:pt x="149921" y="0"/>
                </a:lnTo>
                <a:close/>
              </a:path>
              <a:path w="534035" h="171450">
                <a:moveTo>
                  <a:pt x="108286" y="66417"/>
                </a:moveTo>
                <a:lnTo>
                  <a:pt x="75603" y="85376"/>
                </a:lnTo>
                <a:lnTo>
                  <a:pt x="108233" y="104517"/>
                </a:lnTo>
                <a:lnTo>
                  <a:pt x="533438" y="105824"/>
                </a:lnTo>
                <a:lnTo>
                  <a:pt x="533539" y="67724"/>
                </a:lnTo>
                <a:lnTo>
                  <a:pt x="108286" y="66417"/>
                </a:lnTo>
                <a:close/>
              </a:path>
              <a:path w="534035" h="171450">
                <a:moveTo>
                  <a:pt x="37858" y="66200"/>
                </a:moveTo>
                <a:lnTo>
                  <a:pt x="37744" y="104300"/>
                </a:lnTo>
                <a:lnTo>
                  <a:pt x="108233" y="104517"/>
                </a:lnTo>
                <a:lnTo>
                  <a:pt x="103534" y="101760"/>
                </a:lnTo>
                <a:lnTo>
                  <a:pt x="47358" y="101760"/>
                </a:lnTo>
                <a:lnTo>
                  <a:pt x="47459" y="68867"/>
                </a:lnTo>
                <a:lnTo>
                  <a:pt x="104062" y="68867"/>
                </a:lnTo>
                <a:lnTo>
                  <a:pt x="108286" y="66417"/>
                </a:lnTo>
                <a:lnTo>
                  <a:pt x="37858" y="66200"/>
                </a:lnTo>
                <a:close/>
              </a:path>
              <a:path w="534035" h="171450">
                <a:moveTo>
                  <a:pt x="47459" y="68867"/>
                </a:moveTo>
                <a:lnTo>
                  <a:pt x="47358" y="101760"/>
                </a:lnTo>
                <a:lnTo>
                  <a:pt x="75603" y="85376"/>
                </a:lnTo>
                <a:lnTo>
                  <a:pt x="47459" y="68867"/>
                </a:lnTo>
                <a:close/>
              </a:path>
              <a:path w="534035" h="171450">
                <a:moveTo>
                  <a:pt x="75603" y="85376"/>
                </a:moveTo>
                <a:lnTo>
                  <a:pt x="47358" y="101760"/>
                </a:lnTo>
                <a:lnTo>
                  <a:pt x="103534" y="101760"/>
                </a:lnTo>
                <a:lnTo>
                  <a:pt x="75603" y="85376"/>
                </a:lnTo>
                <a:close/>
              </a:path>
              <a:path w="534035" h="171450">
                <a:moveTo>
                  <a:pt x="104062" y="68867"/>
                </a:moveTo>
                <a:lnTo>
                  <a:pt x="47459" y="68867"/>
                </a:lnTo>
                <a:lnTo>
                  <a:pt x="75603" y="85376"/>
                </a:lnTo>
                <a:lnTo>
                  <a:pt x="104062" y="68867"/>
                </a:lnTo>
                <a:close/>
              </a:path>
              <a:path w="534035" h="171450">
                <a:moveTo>
                  <a:pt x="108660" y="66200"/>
                </a:moveTo>
                <a:lnTo>
                  <a:pt x="37858" y="66200"/>
                </a:lnTo>
                <a:lnTo>
                  <a:pt x="108286" y="66417"/>
                </a:lnTo>
                <a:lnTo>
                  <a:pt x="108660" y="6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739" y="5352999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latin typeface="Trebuchet MS"/>
                <a:cs typeface="Trebuchet MS"/>
              </a:rPr>
              <a:t>6H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19961" y="5563361"/>
            <a:ext cx="685800" cy="368935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800" b="1" spc="-90" dirty="0">
                <a:latin typeface="Trebuchet MS"/>
                <a:cs typeface="Trebuchet MS"/>
              </a:rPr>
              <a:t>light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7556" y="6220967"/>
            <a:ext cx="1923288" cy="4632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6408" y="6201154"/>
            <a:ext cx="1970532" cy="5654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4800" y="6248400"/>
            <a:ext cx="1828800" cy="3688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04800" y="6248400"/>
            <a:ext cx="1828800" cy="30905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b="1" i="1" spc="-105" dirty="0">
                <a:latin typeface="Trebuchet MS"/>
                <a:cs typeface="Trebuchet MS"/>
              </a:rPr>
              <a:t>Coproporphyrin</a:t>
            </a:r>
            <a:r>
              <a:rPr sz="1800" b="1" i="1" spc="-200" dirty="0">
                <a:latin typeface="Trebuchet MS"/>
                <a:cs typeface="Trebuchet MS"/>
              </a:rPr>
              <a:t> </a:t>
            </a:r>
            <a:r>
              <a:rPr sz="1800" b="1" i="1" spc="-25" dirty="0">
                <a:latin typeface="Trebuchet MS"/>
                <a:cs typeface="Trebuchet MS"/>
              </a:rPr>
              <a:t>I</a:t>
            </a:r>
            <a:endParaRPr sz="1800" i="1" dirty="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60775" y="2757042"/>
            <a:ext cx="24339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2400" b="1" spc="-145" dirty="0">
                <a:latin typeface="Trebuchet MS"/>
                <a:cs typeface="Trebuchet MS"/>
              </a:rPr>
              <a:t>U</a:t>
            </a:r>
            <a:r>
              <a:rPr sz="2400" b="1" spc="-110" dirty="0">
                <a:latin typeface="Trebuchet MS"/>
                <a:cs typeface="Trebuchet MS"/>
              </a:rPr>
              <a:t>roporp</a:t>
            </a:r>
            <a:r>
              <a:rPr sz="2400" b="1" spc="-175" dirty="0">
                <a:latin typeface="Trebuchet MS"/>
                <a:cs typeface="Trebuchet MS"/>
              </a:rPr>
              <a:t>h</a:t>
            </a:r>
            <a:r>
              <a:rPr sz="2400" b="1" spc="-120" dirty="0">
                <a:latin typeface="Trebuchet MS"/>
                <a:cs typeface="Trebuchet MS"/>
              </a:rPr>
              <a:t>yrino</a:t>
            </a:r>
            <a:r>
              <a:rPr sz="2400" b="1" spc="-150" dirty="0">
                <a:latin typeface="Trebuchet MS"/>
                <a:cs typeface="Trebuchet MS"/>
              </a:rPr>
              <a:t>g</a:t>
            </a:r>
            <a:r>
              <a:rPr sz="2400" b="1" spc="-120" dirty="0">
                <a:latin typeface="Trebuchet MS"/>
                <a:cs typeface="Trebuchet MS"/>
              </a:rPr>
              <a:t>en  </a:t>
            </a:r>
            <a:r>
              <a:rPr sz="2400" b="1" spc="-145" dirty="0">
                <a:latin typeface="Trebuchet MS"/>
                <a:cs typeface="Trebuchet MS"/>
              </a:rPr>
              <a:t>decarboxylase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882128" y="2479548"/>
            <a:ext cx="637031" cy="4251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5434" y="2583126"/>
            <a:ext cx="381635" cy="171450"/>
          </a:xfrm>
          <a:custGeom>
            <a:avLst/>
            <a:gdLst/>
            <a:ahLst/>
            <a:cxnLst/>
            <a:rect l="l" t="t" r="r" b="b"/>
            <a:pathLst>
              <a:path w="381634" h="171450">
                <a:moveTo>
                  <a:pt x="272931" y="104796"/>
                </a:moveTo>
                <a:lnTo>
                  <a:pt x="219329" y="135816"/>
                </a:lnTo>
                <a:lnTo>
                  <a:pt x="213629" y="140795"/>
                </a:lnTo>
                <a:lnTo>
                  <a:pt x="210407" y="147357"/>
                </a:lnTo>
                <a:lnTo>
                  <a:pt x="209899" y="154658"/>
                </a:lnTo>
                <a:lnTo>
                  <a:pt x="212344" y="161851"/>
                </a:lnTo>
                <a:lnTo>
                  <a:pt x="217322" y="167477"/>
                </a:lnTo>
                <a:lnTo>
                  <a:pt x="223885" y="170662"/>
                </a:lnTo>
                <a:lnTo>
                  <a:pt x="231185" y="171156"/>
                </a:lnTo>
                <a:lnTo>
                  <a:pt x="238379" y="168709"/>
                </a:lnTo>
                <a:lnTo>
                  <a:pt x="348502" y="105082"/>
                </a:lnTo>
                <a:lnTo>
                  <a:pt x="343281" y="105082"/>
                </a:lnTo>
                <a:lnTo>
                  <a:pt x="272931" y="104796"/>
                </a:lnTo>
                <a:close/>
              </a:path>
              <a:path w="381634" h="171450">
                <a:moveTo>
                  <a:pt x="305543" y="85923"/>
                </a:moveTo>
                <a:lnTo>
                  <a:pt x="272931" y="104796"/>
                </a:lnTo>
                <a:lnTo>
                  <a:pt x="343281" y="105082"/>
                </a:lnTo>
                <a:lnTo>
                  <a:pt x="343297" y="102542"/>
                </a:lnTo>
                <a:lnTo>
                  <a:pt x="333756" y="102542"/>
                </a:lnTo>
                <a:lnTo>
                  <a:pt x="305543" y="85923"/>
                </a:lnTo>
                <a:close/>
              </a:path>
              <a:path w="381634" h="171450">
                <a:moveTo>
                  <a:pt x="231892" y="0"/>
                </a:moveTo>
                <a:lnTo>
                  <a:pt x="224615" y="450"/>
                </a:lnTo>
                <a:lnTo>
                  <a:pt x="218029" y="3591"/>
                </a:lnTo>
                <a:lnTo>
                  <a:pt x="212979" y="9197"/>
                </a:lnTo>
                <a:lnTo>
                  <a:pt x="210512" y="16392"/>
                </a:lnTo>
                <a:lnTo>
                  <a:pt x="210962" y="23707"/>
                </a:lnTo>
                <a:lnTo>
                  <a:pt x="214104" y="30307"/>
                </a:lnTo>
                <a:lnTo>
                  <a:pt x="219710" y="35359"/>
                </a:lnTo>
                <a:lnTo>
                  <a:pt x="272903" y="66695"/>
                </a:lnTo>
                <a:lnTo>
                  <a:pt x="343535" y="66982"/>
                </a:lnTo>
                <a:lnTo>
                  <a:pt x="343281" y="105082"/>
                </a:lnTo>
                <a:lnTo>
                  <a:pt x="348502" y="105082"/>
                </a:lnTo>
                <a:lnTo>
                  <a:pt x="381254" y="86159"/>
                </a:lnTo>
                <a:lnTo>
                  <a:pt x="239014" y="2466"/>
                </a:lnTo>
                <a:lnTo>
                  <a:pt x="231892" y="0"/>
                </a:lnTo>
                <a:close/>
              </a:path>
              <a:path w="381634" h="171450">
                <a:moveTo>
                  <a:pt x="254" y="65585"/>
                </a:moveTo>
                <a:lnTo>
                  <a:pt x="0" y="103685"/>
                </a:lnTo>
                <a:lnTo>
                  <a:pt x="272931" y="104796"/>
                </a:lnTo>
                <a:lnTo>
                  <a:pt x="305543" y="85923"/>
                </a:lnTo>
                <a:lnTo>
                  <a:pt x="272903" y="66695"/>
                </a:lnTo>
                <a:lnTo>
                  <a:pt x="254" y="65585"/>
                </a:lnTo>
                <a:close/>
              </a:path>
              <a:path w="381634" h="171450">
                <a:moveTo>
                  <a:pt x="333883" y="69522"/>
                </a:moveTo>
                <a:lnTo>
                  <a:pt x="305543" y="85923"/>
                </a:lnTo>
                <a:lnTo>
                  <a:pt x="333756" y="102542"/>
                </a:lnTo>
                <a:lnTo>
                  <a:pt x="333883" y="69522"/>
                </a:lnTo>
                <a:close/>
              </a:path>
              <a:path w="381634" h="171450">
                <a:moveTo>
                  <a:pt x="343518" y="69522"/>
                </a:moveTo>
                <a:lnTo>
                  <a:pt x="333883" y="69522"/>
                </a:lnTo>
                <a:lnTo>
                  <a:pt x="333756" y="102542"/>
                </a:lnTo>
                <a:lnTo>
                  <a:pt x="343297" y="102542"/>
                </a:lnTo>
                <a:lnTo>
                  <a:pt x="343518" y="69522"/>
                </a:lnTo>
                <a:close/>
              </a:path>
              <a:path w="381634" h="171450">
                <a:moveTo>
                  <a:pt x="272903" y="66695"/>
                </a:moveTo>
                <a:lnTo>
                  <a:pt x="305543" y="85923"/>
                </a:lnTo>
                <a:lnTo>
                  <a:pt x="333883" y="69522"/>
                </a:lnTo>
                <a:lnTo>
                  <a:pt x="343518" y="69522"/>
                </a:lnTo>
                <a:lnTo>
                  <a:pt x="343535" y="66982"/>
                </a:lnTo>
                <a:lnTo>
                  <a:pt x="272903" y="66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309609" y="2533015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latin typeface="Trebuchet MS"/>
                <a:cs typeface="Trebuchet MS"/>
              </a:rPr>
              <a:t>6H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191756" y="3401567"/>
            <a:ext cx="1847088" cy="4632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50607" y="3381755"/>
            <a:ext cx="1879092" cy="5654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39000" y="3429000"/>
            <a:ext cx="1752600" cy="3688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39000" y="3429000"/>
            <a:ext cx="1752600" cy="368935"/>
          </a:xfrm>
          <a:custGeom>
            <a:avLst/>
            <a:gdLst/>
            <a:ahLst/>
            <a:cxnLst/>
            <a:rect l="l" t="t" r="r" b="b"/>
            <a:pathLst>
              <a:path w="1752600" h="368935">
                <a:moveTo>
                  <a:pt x="0" y="368807"/>
                </a:moveTo>
                <a:lnTo>
                  <a:pt x="1752600" y="368807"/>
                </a:lnTo>
                <a:lnTo>
                  <a:pt x="175260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319009" y="3447110"/>
            <a:ext cx="15468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Trebuchet MS"/>
                <a:cs typeface="Trebuchet MS"/>
              </a:rPr>
              <a:t>Uroporphyrin</a:t>
            </a:r>
            <a:r>
              <a:rPr sz="1800" b="1" spc="-19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III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760464" y="2113788"/>
            <a:ext cx="425196" cy="27706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89739" y="2134107"/>
            <a:ext cx="171450" cy="2515235"/>
          </a:xfrm>
          <a:custGeom>
            <a:avLst/>
            <a:gdLst/>
            <a:ahLst/>
            <a:cxnLst/>
            <a:rect l="l" t="t" r="r" b="b"/>
            <a:pathLst>
              <a:path w="171450" h="2515235">
                <a:moveTo>
                  <a:pt x="16835" y="2342886"/>
                </a:moveTo>
                <a:lnTo>
                  <a:pt x="9661" y="2345181"/>
                </a:lnTo>
                <a:lnTo>
                  <a:pt x="3885" y="2350160"/>
                </a:lnTo>
                <a:lnTo>
                  <a:pt x="597" y="2356723"/>
                </a:lnTo>
                <a:lnTo>
                  <a:pt x="0" y="2364023"/>
                </a:lnTo>
                <a:lnTo>
                  <a:pt x="2295" y="2371216"/>
                </a:lnTo>
                <a:lnTo>
                  <a:pt x="83321" y="2514980"/>
                </a:lnTo>
                <a:lnTo>
                  <a:pt x="106005" y="2477389"/>
                </a:lnTo>
                <a:lnTo>
                  <a:pt x="102879" y="2477389"/>
                </a:lnTo>
                <a:lnTo>
                  <a:pt x="64906" y="2476880"/>
                </a:lnTo>
                <a:lnTo>
                  <a:pt x="65971" y="2406509"/>
                </a:lnTo>
                <a:lnTo>
                  <a:pt x="35569" y="2352547"/>
                </a:lnTo>
                <a:lnTo>
                  <a:pt x="30610" y="2346771"/>
                </a:lnTo>
                <a:lnTo>
                  <a:pt x="24092" y="2343483"/>
                </a:lnTo>
                <a:lnTo>
                  <a:pt x="16835" y="2342886"/>
                </a:lnTo>
                <a:close/>
              </a:path>
              <a:path w="171450" h="2515235">
                <a:moveTo>
                  <a:pt x="65971" y="2406509"/>
                </a:moveTo>
                <a:lnTo>
                  <a:pt x="64906" y="2476880"/>
                </a:lnTo>
                <a:lnTo>
                  <a:pt x="102879" y="2477389"/>
                </a:lnTo>
                <a:lnTo>
                  <a:pt x="103026" y="2467736"/>
                </a:lnTo>
                <a:lnTo>
                  <a:pt x="100466" y="2467736"/>
                </a:lnTo>
                <a:lnTo>
                  <a:pt x="67573" y="2467229"/>
                </a:lnTo>
                <a:lnTo>
                  <a:pt x="84457" y="2439320"/>
                </a:lnTo>
                <a:lnTo>
                  <a:pt x="65971" y="2406509"/>
                </a:lnTo>
                <a:close/>
              </a:path>
              <a:path w="171450" h="2515235">
                <a:moveTo>
                  <a:pt x="155047" y="2345035"/>
                </a:moveTo>
                <a:lnTo>
                  <a:pt x="103946" y="2407102"/>
                </a:lnTo>
                <a:lnTo>
                  <a:pt x="102879" y="2477389"/>
                </a:lnTo>
                <a:lnTo>
                  <a:pt x="106005" y="2477389"/>
                </a:lnTo>
                <a:lnTo>
                  <a:pt x="168538" y="2373756"/>
                </a:lnTo>
                <a:lnTo>
                  <a:pt x="171118" y="2366615"/>
                </a:lnTo>
                <a:lnTo>
                  <a:pt x="170793" y="2359294"/>
                </a:lnTo>
                <a:lnTo>
                  <a:pt x="167753" y="2352665"/>
                </a:lnTo>
                <a:lnTo>
                  <a:pt x="162188" y="2347594"/>
                </a:lnTo>
                <a:lnTo>
                  <a:pt x="155047" y="2345035"/>
                </a:lnTo>
                <a:close/>
              </a:path>
              <a:path w="171450" h="2515235">
                <a:moveTo>
                  <a:pt x="84457" y="2439320"/>
                </a:moveTo>
                <a:lnTo>
                  <a:pt x="67573" y="2467229"/>
                </a:lnTo>
                <a:lnTo>
                  <a:pt x="100466" y="2467736"/>
                </a:lnTo>
                <a:lnTo>
                  <a:pt x="84457" y="2439320"/>
                </a:lnTo>
                <a:close/>
              </a:path>
              <a:path w="171450" h="2515235">
                <a:moveTo>
                  <a:pt x="103946" y="2407102"/>
                </a:moveTo>
                <a:lnTo>
                  <a:pt x="84457" y="2439320"/>
                </a:lnTo>
                <a:lnTo>
                  <a:pt x="100466" y="2467736"/>
                </a:lnTo>
                <a:lnTo>
                  <a:pt x="103026" y="2467736"/>
                </a:lnTo>
                <a:lnTo>
                  <a:pt x="103946" y="2407102"/>
                </a:lnTo>
                <a:close/>
              </a:path>
              <a:path w="171450" h="2515235">
                <a:moveTo>
                  <a:pt x="102371" y="0"/>
                </a:moveTo>
                <a:lnTo>
                  <a:pt x="65971" y="2406509"/>
                </a:lnTo>
                <a:lnTo>
                  <a:pt x="84457" y="2439320"/>
                </a:lnTo>
                <a:lnTo>
                  <a:pt x="103946" y="2407102"/>
                </a:lnTo>
                <a:lnTo>
                  <a:pt x="140471" y="507"/>
                </a:lnTo>
                <a:lnTo>
                  <a:pt x="1023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11440" y="5241035"/>
            <a:ext cx="425196" cy="11689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38716" y="5260085"/>
            <a:ext cx="171450" cy="915035"/>
          </a:xfrm>
          <a:custGeom>
            <a:avLst/>
            <a:gdLst/>
            <a:ahLst/>
            <a:cxnLst/>
            <a:rect l="l" t="t" r="r" b="b"/>
            <a:pathLst>
              <a:path w="171450" h="915035">
                <a:moveTo>
                  <a:pt x="16498" y="743364"/>
                </a:moveTo>
                <a:lnTo>
                  <a:pt x="9376" y="745794"/>
                </a:lnTo>
                <a:lnTo>
                  <a:pt x="3694" y="750812"/>
                </a:lnTo>
                <a:lnTo>
                  <a:pt x="502" y="757383"/>
                </a:lnTo>
                <a:lnTo>
                  <a:pt x="0" y="764668"/>
                </a:lnTo>
                <a:lnTo>
                  <a:pt x="2391" y="771829"/>
                </a:lnTo>
                <a:lnTo>
                  <a:pt x="85322" y="914488"/>
                </a:lnTo>
                <a:lnTo>
                  <a:pt x="107458" y="876719"/>
                </a:lnTo>
                <a:lnTo>
                  <a:pt x="66399" y="876642"/>
                </a:lnTo>
                <a:lnTo>
                  <a:pt x="66461" y="806177"/>
                </a:lnTo>
                <a:lnTo>
                  <a:pt x="35411" y="752690"/>
                </a:lnTo>
                <a:lnTo>
                  <a:pt x="30360" y="747034"/>
                </a:lnTo>
                <a:lnTo>
                  <a:pt x="23774" y="743851"/>
                </a:lnTo>
                <a:lnTo>
                  <a:pt x="16498" y="743364"/>
                </a:lnTo>
                <a:close/>
              </a:path>
              <a:path w="171450" h="915035">
                <a:moveTo>
                  <a:pt x="66521" y="806280"/>
                </a:moveTo>
                <a:lnTo>
                  <a:pt x="66399" y="876642"/>
                </a:lnTo>
                <a:lnTo>
                  <a:pt x="104499" y="876719"/>
                </a:lnTo>
                <a:lnTo>
                  <a:pt x="104515" y="867105"/>
                </a:lnTo>
                <a:lnTo>
                  <a:pt x="68939" y="867054"/>
                </a:lnTo>
                <a:lnTo>
                  <a:pt x="85449" y="838885"/>
                </a:lnTo>
                <a:lnTo>
                  <a:pt x="66521" y="806280"/>
                </a:lnTo>
                <a:close/>
              </a:path>
              <a:path w="171450" h="915035">
                <a:moveTo>
                  <a:pt x="154727" y="743603"/>
                </a:moveTo>
                <a:lnTo>
                  <a:pt x="104621" y="806177"/>
                </a:lnTo>
                <a:lnTo>
                  <a:pt x="104499" y="876719"/>
                </a:lnTo>
                <a:lnTo>
                  <a:pt x="107458" y="876719"/>
                </a:lnTo>
                <a:lnTo>
                  <a:pt x="168761" y="772121"/>
                </a:lnTo>
                <a:lnTo>
                  <a:pt x="171154" y="764965"/>
                </a:lnTo>
                <a:lnTo>
                  <a:pt x="170666" y="757677"/>
                </a:lnTo>
                <a:lnTo>
                  <a:pt x="167511" y="751096"/>
                </a:lnTo>
                <a:lnTo>
                  <a:pt x="161903" y="746061"/>
                </a:lnTo>
                <a:lnTo>
                  <a:pt x="154727" y="743603"/>
                </a:lnTo>
                <a:close/>
              </a:path>
              <a:path w="171450" h="915035">
                <a:moveTo>
                  <a:pt x="85449" y="838885"/>
                </a:moveTo>
                <a:lnTo>
                  <a:pt x="68939" y="867054"/>
                </a:lnTo>
                <a:lnTo>
                  <a:pt x="101832" y="867105"/>
                </a:lnTo>
                <a:lnTo>
                  <a:pt x="85449" y="838885"/>
                </a:lnTo>
                <a:close/>
              </a:path>
              <a:path w="171450" h="915035">
                <a:moveTo>
                  <a:pt x="104621" y="806177"/>
                </a:moveTo>
                <a:lnTo>
                  <a:pt x="85449" y="838885"/>
                </a:lnTo>
                <a:lnTo>
                  <a:pt x="101832" y="867105"/>
                </a:lnTo>
                <a:lnTo>
                  <a:pt x="104515" y="867105"/>
                </a:lnTo>
                <a:lnTo>
                  <a:pt x="104621" y="806177"/>
                </a:lnTo>
                <a:close/>
              </a:path>
              <a:path w="171450" h="915035">
                <a:moveTo>
                  <a:pt x="106023" y="0"/>
                </a:moveTo>
                <a:lnTo>
                  <a:pt x="67923" y="0"/>
                </a:lnTo>
                <a:lnTo>
                  <a:pt x="66521" y="806280"/>
                </a:lnTo>
                <a:lnTo>
                  <a:pt x="85449" y="838885"/>
                </a:lnTo>
                <a:lnTo>
                  <a:pt x="104561" y="806280"/>
                </a:lnTo>
                <a:lnTo>
                  <a:pt x="104681" y="771829"/>
                </a:lnTo>
                <a:lnTo>
                  <a:pt x="1060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82128" y="5375147"/>
            <a:ext cx="713231" cy="42519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25434" y="5478853"/>
            <a:ext cx="457834" cy="171450"/>
          </a:xfrm>
          <a:custGeom>
            <a:avLst/>
            <a:gdLst/>
            <a:ahLst/>
            <a:cxnLst/>
            <a:rect l="l" t="t" r="r" b="b"/>
            <a:pathLst>
              <a:path w="457834" h="171450">
                <a:moveTo>
                  <a:pt x="349201" y="104721"/>
                </a:moveTo>
                <a:lnTo>
                  <a:pt x="295529" y="135753"/>
                </a:lnTo>
                <a:lnTo>
                  <a:pt x="289847" y="140764"/>
                </a:lnTo>
                <a:lnTo>
                  <a:pt x="286654" y="147332"/>
                </a:lnTo>
                <a:lnTo>
                  <a:pt x="286152" y="154619"/>
                </a:lnTo>
                <a:lnTo>
                  <a:pt x="288544" y="161788"/>
                </a:lnTo>
                <a:lnTo>
                  <a:pt x="293594" y="167456"/>
                </a:lnTo>
                <a:lnTo>
                  <a:pt x="300180" y="170652"/>
                </a:lnTo>
                <a:lnTo>
                  <a:pt x="307457" y="171153"/>
                </a:lnTo>
                <a:lnTo>
                  <a:pt x="314579" y="168734"/>
                </a:lnTo>
                <a:lnTo>
                  <a:pt x="424763" y="104955"/>
                </a:lnTo>
                <a:lnTo>
                  <a:pt x="419481" y="104955"/>
                </a:lnTo>
                <a:lnTo>
                  <a:pt x="349201" y="104721"/>
                </a:lnTo>
                <a:close/>
              </a:path>
              <a:path w="457834" h="171450">
                <a:moveTo>
                  <a:pt x="381812" y="85867"/>
                </a:moveTo>
                <a:lnTo>
                  <a:pt x="349201" y="104721"/>
                </a:lnTo>
                <a:lnTo>
                  <a:pt x="419481" y="104955"/>
                </a:lnTo>
                <a:lnTo>
                  <a:pt x="419497" y="102415"/>
                </a:lnTo>
                <a:lnTo>
                  <a:pt x="409956" y="102415"/>
                </a:lnTo>
                <a:lnTo>
                  <a:pt x="381812" y="85867"/>
                </a:lnTo>
                <a:close/>
              </a:path>
              <a:path w="457834" h="171450">
                <a:moveTo>
                  <a:pt x="308020" y="0"/>
                </a:moveTo>
                <a:lnTo>
                  <a:pt x="300720" y="450"/>
                </a:lnTo>
                <a:lnTo>
                  <a:pt x="294157" y="3591"/>
                </a:lnTo>
                <a:lnTo>
                  <a:pt x="289179" y="9197"/>
                </a:lnTo>
                <a:lnTo>
                  <a:pt x="286694" y="16392"/>
                </a:lnTo>
                <a:lnTo>
                  <a:pt x="287115" y="23707"/>
                </a:lnTo>
                <a:lnTo>
                  <a:pt x="290250" y="30307"/>
                </a:lnTo>
                <a:lnTo>
                  <a:pt x="295910" y="35359"/>
                </a:lnTo>
                <a:lnTo>
                  <a:pt x="349076" y="66620"/>
                </a:lnTo>
                <a:lnTo>
                  <a:pt x="419735" y="66855"/>
                </a:lnTo>
                <a:lnTo>
                  <a:pt x="419481" y="104955"/>
                </a:lnTo>
                <a:lnTo>
                  <a:pt x="424763" y="104955"/>
                </a:lnTo>
                <a:lnTo>
                  <a:pt x="457454" y="86032"/>
                </a:lnTo>
                <a:lnTo>
                  <a:pt x="315214" y="2466"/>
                </a:lnTo>
                <a:lnTo>
                  <a:pt x="308020" y="0"/>
                </a:lnTo>
                <a:close/>
              </a:path>
              <a:path w="457834" h="171450">
                <a:moveTo>
                  <a:pt x="254" y="65458"/>
                </a:moveTo>
                <a:lnTo>
                  <a:pt x="0" y="103558"/>
                </a:lnTo>
                <a:lnTo>
                  <a:pt x="349201" y="104721"/>
                </a:lnTo>
                <a:lnTo>
                  <a:pt x="381812" y="85867"/>
                </a:lnTo>
                <a:lnTo>
                  <a:pt x="349076" y="66620"/>
                </a:lnTo>
                <a:lnTo>
                  <a:pt x="254" y="65458"/>
                </a:lnTo>
                <a:close/>
              </a:path>
              <a:path w="457834" h="171450">
                <a:moveTo>
                  <a:pt x="410083" y="69522"/>
                </a:moveTo>
                <a:lnTo>
                  <a:pt x="381812" y="85867"/>
                </a:lnTo>
                <a:lnTo>
                  <a:pt x="409956" y="102415"/>
                </a:lnTo>
                <a:lnTo>
                  <a:pt x="410083" y="69522"/>
                </a:lnTo>
                <a:close/>
              </a:path>
              <a:path w="457834" h="171450">
                <a:moveTo>
                  <a:pt x="419717" y="69522"/>
                </a:moveTo>
                <a:lnTo>
                  <a:pt x="410083" y="69522"/>
                </a:lnTo>
                <a:lnTo>
                  <a:pt x="409956" y="102415"/>
                </a:lnTo>
                <a:lnTo>
                  <a:pt x="419497" y="102415"/>
                </a:lnTo>
                <a:lnTo>
                  <a:pt x="419717" y="69522"/>
                </a:lnTo>
                <a:close/>
              </a:path>
              <a:path w="457834" h="171450">
                <a:moveTo>
                  <a:pt x="349076" y="66620"/>
                </a:moveTo>
                <a:lnTo>
                  <a:pt x="381812" y="85867"/>
                </a:lnTo>
                <a:lnTo>
                  <a:pt x="410083" y="69522"/>
                </a:lnTo>
                <a:lnTo>
                  <a:pt x="419717" y="69522"/>
                </a:lnTo>
                <a:lnTo>
                  <a:pt x="419735" y="66855"/>
                </a:lnTo>
                <a:lnTo>
                  <a:pt x="349076" y="66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462009" y="5429199"/>
            <a:ext cx="28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25" dirty="0">
                <a:latin typeface="Trebuchet MS"/>
                <a:cs typeface="Trebuchet MS"/>
              </a:rPr>
              <a:t>6H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711440" y="2116835"/>
            <a:ext cx="425196" cy="14737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38660" y="2135885"/>
            <a:ext cx="171450" cy="1219835"/>
          </a:xfrm>
          <a:custGeom>
            <a:avLst/>
            <a:gdLst/>
            <a:ahLst/>
            <a:cxnLst/>
            <a:rect l="l" t="t" r="r" b="b"/>
            <a:pathLst>
              <a:path w="171450" h="1219835">
                <a:moveTo>
                  <a:pt x="16498" y="1048206"/>
                </a:moveTo>
                <a:lnTo>
                  <a:pt x="9304" y="1050671"/>
                </a:lnTo>
                <a:lnTo>
                  <a:pt x="3679" y="1055649"/>
                </a:lnTo>
                <a:lnTo>
                  <a:pt x="494" y="1062212"/>
                </a:lnTo>
                <a:lnTo>
                  <a:pt x="0" y="1069512"/>
                </a:lnTo>
                <a:lnTo>
                  <a:pt x="2446" y="1076705"/>
                </a:lnTo>
                <a:lnTo>
                  <a:pt x="85377" y="1219327"/>
                </a:lnTo>
                <a:lnTo>
                  <a:pt x="107505" y="1181480"/>
                </a:lnTo>
                <a:lnTo>
                  <a:pt x="66327" y="1181480"/>
                </a:lnTo>
                <a:lnTo>
                  <a:pt x="66426" y="1110981"/>
                </a:lnTo>
                <a:lnTo>
                  <a:pt x="35339" y="1057528"/>
                </a:lnTo>
                <a:lnTo>
                  <a:pt x="30360" y="1051849"/>
                </a:lnTo>
                <a:lnTo>
                  <a:pt x="23798" y="1048670"/>
                </a:lnTo>
                <a:lnTo>
                  <a:pt x="16498" y="1048206"/>
                </a:lnTo>
                <a:close/>
              </a:path>
              <a:path w="171450" h="1219835">
                <a:moveTo>
                  <a:pt x="66426" y="1110981"/>
                </a:moveTo>
                <a:lnTo>
                  <a:pt x="66327" y="1181480"/>
                </a:lnTo>
                <a:lnTo>
                  <a:pt x="104427" y="1181480"/>
                </a:lnTo>
                <a:lnTo>
                  <a:pt x="104441" y="1171955"/>
                </a:lnTo>
                <a:lnTo>
                  <a:pt x="68994" y="1171828"/>
                </a:lnTo>
                <a:lnTo>
                  <a:pt x="85453" y="1143698"/>
                </a:lnTo>
                <a:lnTo>
                  <a:pt x="66426" y="1110981"/>
                </a:lnTo>
                <a:close/>
              </a:path>
              <a:path w="171450" h="1219835">
                <a:moveTo>
                  <a:pt x="154709" y="1048333"/>
                </a:moveTo>
                <a:lnTo>
                  <a:pt x="104526" y="1111101"/>
                </a:lnTo>
                <a:lnTo>
                  <a:pt x="104427" y="1181480"/>
                </a:lnTo>
                <a:lnTo>
                  <a:pt x="107505" y="1181480"/>
                </a:lnTo>
                <a:lnTo>
                  <a:pt x="168689" y="1076833"/>
                </a:lnTo>
                <a:lnTo>
                  <a:pt x="171154" y="1069711"/>
                </a:lnTo>
                <a:lnTo>
                  <a:pt x="170689" y="1062434"/>
                </a:lnTo>
                <a:lnTo>
                  <a:pt x="167511" y="1055848"/>
                </a:lnTo>
                <a:lnTo>
                  <a:pt x="161831" y="1050798"/>
                </a:lnTo>
                <a:lnTo>
                  <a:pt x="154709" y="1048333"/>
                </a:lnTo>
                <a:close/>
              </a:path>
              <a:path w="171450" h="1219835">
                <a:moveTo>
                  <a:pt x="85453" y="1143698"/>
                </a:moveTo>
                <a:lnTo>
                  <a:pt x="68994" y="1171828"/>
                </a:lnTo>
                <a:lnTo>
                  <a:pt x="101887" y="1171955"/>
                </a:lnTo>
                <a:lnTo>
                  <a:pt x="85453" y="1143698"/>
                </a:lnTo>
                <a:close/>
              </a:path>
              <a:path w="171450" h="1219835">
                <a:moveTo>
                  <a:pt x="104526" y="1111101"/>
                </a:moveTo>
                <a:lnTo>
                  <a:pt x="85453" y="1143698"/>
                </a:lnTo>
                <a:lnTo>
                  <a:pt x="101887" y="1171955"/>
                </a:lnTo>
                <a:lnTo>
                  <a:pt x="104441" y="1171955"/>
                </a:lnTo>
                <a:lnTo>
                  <a:pt x="104526" y="1111101"/>
                </a:lnTo>
                <a:close/>
              </a:path>
              <a:path w="171450" h="1219835">
                <a:moveTo>
                  <a:pt x="106078" y="0"/>
                </a:moveTo>
                <a:lnTo>
                  <a:pt x="67978" y="0"/>
                </a:lnTo>
                <a:lnTo>
                  <a:pt x="66513" y="1048206"/>
                </a:lnTo>
                <a:lnTo>
                  <a:pt x="66496" y="1111101"/>
                </a:lnTo>
                <a:lnTo>
                  <a:pt x="85453" y="1143698"/>
                </a:lnTo>
                <a:lnTo>
                  <a:pt x="104526" y="1111101"/>
                </a:lnTo>
                <a:lnTo>
                  <a:pt x="1060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963156" y="6220967"/>
            <a:ext cx="2075688" cy="46329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22007" y="6201154"/>
            <a:ext cx="2058924" cy="56540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10400" y="6248400"/>
            <a:ext cx="1981200" cy="36880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010400" y="6248400"/>
            <a:ext cx="1981200" cy="30905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i="1" spc="-65" dirty="0">
                <a:latin typeface="Arial"/>
                <a:cs typeface="Arial"/>
              </a:rPr>
              <a:t>Coproporphyrin</a:t>
            </a:r>
            <a:r>
              <a:rPr sz="1800" i="1" spc="-85" dirty="0">
                <a:latin typeface="Arial"/>
                <a:cs typeface="Arial"/>
              </a:rPr>
              <a:t> </a:t>
            </a:r>
            <a:r>
              <a:rPr sz="1800" i="1" spc="-50" dirty="0">
                <a:latin typeface="Arial"/>
                <a:cs typeface="Arial"/>
              </a:rPr>
              <a:t>III</a:t>
            </a:r>
            <a:endParaRPr sz="1800" i="1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239761" y="2743961"/>
            <a:ext cx="608330" cy="368935"/>
          </a:xfrm>
          <a:custGeom>
            <a:avLst/>
            <a:gdLst/>
            <a:ahLst/>
            <a:cxnLst/>
            <a:rect l="l" t="t" r="r" b="b"/>
            <a:pathLst>
              <a:path w="608329" h="368935">
                <a:moveTo>
                  <a:pt x="0" y="368808"/>
                </a:moveTo>
                <a:lnTo>
                  <a:pt x="608076" y="368808"/>
                </a:lnTo>
                <a:lnTo>
                  <a:pt x="608076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7239761" y="2743961"/>
            <a:ext cx="608330" cy="36893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90" dirty="0">
                <a:latin typeface="Trebuchet MS"/>
                <a:cs typeface="Trebuchet MS"/>
              </a:rPr>
              <a:t>light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087361" y="5563361"/>
            <a:ext cx="685800" cy="36893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1800" b="1" spc="-90" dirty="0">
                <a:latin typeface="Trebuchet MS"/>
                <a:cs typeface="Trebuchet MS"/>
              </a:rPr>
              <a:t>light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09955" y="246888"/>
            <a:ext cx="8324088" cy="8107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35351" y="118871"/>
            <a:ext cx="4460748" cy="123139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7200" y="274320"/>
            <a:ext cx="8229600" cy="7162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79673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348865">
              <a:lnSpc>
                <a:spcPct val="100000"/>
              </a:lnSpc>
              <a:spcBef>
                <a:spcPts val="140"/>
              </a:spcBef>
            </a:pPr>
            <a:r>
              <a:rPr i="1" spc="-470" dirty="0"/>
              <a:t>Step-6</a:t>
            </a:r>
            <a:r>
              <a:rPr i="1" spc="-330" dirty="0"/>
              <a:t> </a:t>
            </a:r>
            <a:r>
              <a:rPr i="1" spc="-409" dirty="0"/>
              <a:t>(</a:t>
            </a:r>
            <a:r>
              <a:rPr i="1" spc="-409" dirty="0" smtClean="0"/>
              <a:t>mitochondria</a:t>
            </a:r>
            <a:r>
              <a:rPr lang="ar-SA" i="1" spc="-409" dirty="0" err="1" smtClean="0"/>
              <a:t>(</a:t>
            </a:r>
            <a:endParaRPr spc="-409" dirty="0"/>
          </a:p>
        </p:txBody>
      </p:sp>
      <p:sp>
        <p:nvSpPr>
          <p:cNvPr id="69" name="object 69"/>
          <p:cNvSpPr/>
          <p:nvPr/>
        </p:nvSpPr>
        <p:spPr>
          <a:xfrm>
            <a:off x="2667761" y="5868161"/>
            <a:ext cx="3657600" cy="612775"/>
          </a:xfrm>
          <a:custGeom>
            <a:avLst/>
            <a:gdLst/>
            <a:ahLst/>
            <a:cxnLst/>
            <a:rect l="l" t="t" r="r" b="b"/>
            <a:pathLst>
              <a:path w="3657600" h="612775">
                <a:moveTo>
                  <a:pt x="3657600" y="102107"/>
                </a:moveTo>
                <a:lnTo>
                  <a:pt x="0" y="102107"/>
                </a:lnTo>
                <a:lnTo>
                  <a:pt x="457200" y="357378"/>
                </a:lnTo>
                <a:lnTo>
                  <a:pt x="0" y="612647"/>
                </a:lnTo>
                <a:lnTo>
                  <a:pt x="1257300" y="612647"/>
                </a:lnTo>
                <a:lnTo>
                  <a:pt x="1301787" y="610641"/>
                </a:lnTo>
                <a:lnTo>
                  <a:pt x="1338119" y="605170"/>
                </a:lnTo>
                <a:lnTo>
                  <a:pt x="1362616" y="597056"/>
                </a:lnTo>
                <a:lnTo>
                  <a:pt x="1371600" y="587121"/>
                </a:lnTo>
                <a:lnTo>
                  <a:pt x="1362616" y="577185"/>
                </a:lnTo>
                <a:lnTo>
                  <a:pt x="1338119" y="569071"/>
                </a:lnTo>
                <a:lnTo>
                  <a:pt x="1301787" y="563600"/>
                </a:lnTo>
                <a:lnTo>
                  <a:pt x="1257300" y="561594"/>
                </a:lnTo>
                <a:lnTo>
                  <a:pt x="1028700" y="561594"/>
                </a:lnTo>
                <a:lnTo>
                  <a:pt x="984212" y="559587"/>
                </a:lnTo>
                <a:lnTo>
                  <a:pt x="947880" y="554116"/>
                </a:lnTo>
                <a:lnTo>
                  <a:pt x="923383" y="546002"/>
                </a:lnTo>
                <a:lnTo>
                  <a:pt x="914400" y="536067"/>
                </a:lnTo>
                <a:lnTo>
                  <a:pt x="923383" y="526131"/>
                </a:lnTo>
                <a:lnTo>
                  <a:pt x="947880" y="518017"/>
                </a:lnTo>
                <a:lnTo>
                  <a:pt x="984212" y="512546"/>
                </a:lnTo>
                <a:lnTo>
                  <a:pt x="1028700" y="510539"/>
                </a:lnTo>
                <a:lnTo>
                  <a:pt x="3474719" y="510539"/>
                </a:lnTo>
                <a:lnTo>
                  <a:pt x="3200400" y="357378"/>
                </a:lnTo>
                <a:lnTo>
                  <a:pt x="3657600" y="102107"/>
                </a:lnTo>
                <a:close/>
              </a:path>
              <a:path w="3657600" h="612775">
                <a:moveTo>
                  <a:pt x="3474719" y="510539"/>
                </a:moveTo>
                <a:lnTo>
                  <a:pt x="2628900" y="510539"/>
                </a:lnTo>
                <a:lnTo>
                  <a:pt x="2673387" y="512546"/>
                </a:lnTo>
                <a:lnTo>
                  <a:pt x="2709719" y="518017"/>
                </a:lnTo>
                <a:lnTo>
                  <a:pt x="2734216" y="526131"/>
                </a:lnTo>
                <a:lnTo>
                  <a:pt x="2743200" y="536067"/>
                </a:lnTo>
                <a:lnTo>
                  <a:pt x="2734216" y="546002"/>
                </a:lnTo>
                <a:lnTo>
                  <a:pt x="2709719" y="554116"/>
                </a:lnTo>
                <a:lnTo>
                  <a:pt x="2673387" y="559587"/>
                </a:lnTo>
                <a:lnTo>
                  <a:pt x="2628900" y="561594"/>
                </a:lnTo>
                <a:lnTo>
                  <a:pt x="2400300" y="561594"/>
                </a:lnTo>
                <a:lnTo>
                  <a:pt x="2355812" y="563600"/>
                </a:lnTo>
                <a:lnTo>
                  <a:pt x="2319480" y="569071"/>
                </a:lnTo>
                <a:lnTo>
                  <a:pt x="2294983" y="577185"/>
                </a:lnTo>
                <a:lnTo>
                  <a:pt x="2286000" y="587121"/>
                </a:lnTo>
                <a:lnTo>
                  <a:pt x="2294983" y="597056"/>
                </a:lnTo>
                <a:lnTo>
                  <a:pt x="2319480" y="605170"/>
                </a:lnTo>
                <a:lnTo>
                  <a:pt x="2355812" y="610641"/>
                </a:lnTo>
                <a:lnTo>
                  <a:pt x="2400300" y="612647"/>
                </a:lnTo>
                <a:lnTo>
                  <a:pt x="3657600" y="612647"/>
                </a:lnTo>
                <a:lnTo>
                  <a:pt x="3474719" y="510539"/>
                </a:lnTo>
                <a:close/>
              </a:path>
              <a:path w="3657600" h="612775">
                <a:moveTo>
                  <a:pt x="2628900" y="0"/>
                </a:moveTo>
                <a:lnTo>
                  <a:pt x="1028700" y="0"/>
                </a:lnTo>
                <a:lnTo>
                  <a:pt x="984212" y="2006"/>
                </a:lnTo>
                <a:lnTo>
                  <a:pt x="947880" y="7477"/>
                </a:lnTo>
                <a:lnTo>
                  <a:pt x="923383" y="15591"/>
                </a:lnTo>
                <a:lnTo>
                  <a:pt x="914400" y="25526"/>
                </a:lnTo>
                <a:lnTo>
                  <a:pt x="914400" y="102107"/>
                </a:lnTo>
                <a:lnTo>
                  <a:pt x="2743200" y="102107"/>
                </a:lnTo>
                <a:lnTo>
                  <a:pt x="2743200" y="25526"/>
                </a:lnTo>
                <a:lnTo>
                  <a:pt x="2734216" y="15591"/>
                </a:lnTo>
                <a:lnTo>
                  <a:pt x="2709719" y="7477"/>
                </a:lnTo>
                <a:lnTo>
                  <a:pt x="2673387" y="2006"/>
                </a:lnTo>
                <a:lnTo>
                  <a:pt x="26289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82161" y="6378702"/>
            <a:ext cx="1828800" cy="76835"/>
          </a:xfrm>
          <a:custGeom>
            <a:avLst/>
            <a:gdLst/>
            <a:ahLst/>
            <a:cxnLst/>
            <a:rect l="l" t="t" r="r" b="b"/>
            <a:pathLst>
              <a:path w="1828800" h="76835">
                <a:moveTo>
                  <a:pt x="457200" y="0"/>
                </a:moveTo>
                <a:lnTo>
                  <a:pt x="114300" y="0"/>
                </a:lnTo>
                <a:lnTo>
                  <a:pt x="69812" y="2006"/>
                </a:lnTo>
                <a:lnTo>
                  <a:pt x="33480" y="7477"/>
                </a:lnTo>
                <a:lnTo>
                  <a:pt x="8983" y="15591"/>
                </a:lnTo>
                <a:lnTo>
                  <a:pt x="0" y="25527"/>
                </a:lnTo>
                <a:lnTo>
                  <a:pt x="8983" y="35462"/>
                </a:lnTo>
                <a:lnTo>
                  <a:pt x="33480" y="43576"/>
                </a:lnTo>
                <a:lnTo>
                  <a:pt x="69812" y="49047"/>
                </a:lnTo>
                <a:lnTo>
                  <a:pt x="114300" y="51054"/>
                </a:lnTo>
                <a:lnTo>
                  <a:pt x="342900" y="51054"/>
                </a:lnTo>
                <a:lnTo>
                  <a:pt x="387387" y="53060"/>
                </a:lnTo>
                <a:lnTo>
                  <a:pt x="423719" y="58531"/>
                </a:lnTo>
                <a:lnTo>
                  <a:pt x="448216" y="66645"/>
                </a:lnTo>
                <a:lnTo>
                  <a:pt x="457200" y="76581"/>
                </a:lnTo>
                <a:lnTo>
                  <a:pt x="457200" y="0"/>
                </a:lnTo>
                <a:close/>
              </a:path>
              <a:path w="1828800" h="76835">
                <a:moveTo>
                  <a:pt x="1714500" y="0"/>
                </a:moveTo>
                <a:lnTo>
                  <a:pt x="1371600" y="0"/>
                </a:lnTo>
                <a:lnTo>
                  <a:pt x="1371600" y="76581"/>
                </a:lnTo>
                <a:lnTo>
                  <a:pt x="1380583" y="66645"/>
                </a:lnTo>
                <a:lnTo>
                  <a:pt x="1405080" y="58531"/>
                </a:lnTo>
                <a:lnTo>
                  <a:pt x="1441412" y="53060"/>
                </a:lnTo>
                <a:lnTo>
                  <a:pt x="1485900" y="51054"/>
                </a:lnTo>
                <a:lnTo>
                  <a:pt x="1714500" y="51054"/>
                </a:lnTo>
                <a:lnTo>
                  <a:pt x="1758987" y="49047"/>
                </a:lnTo>
                <a:lnTo>
                  <a:pt x="1795319" y="43576"/>
                </a:lnTo>
                <a:lnTo>
                  <a:pt x="1819816" y="35462"/>
                </a:lnTo>
                <a:lnTo>
                  <a:pt x="1828800" y="25527"/>
                </a:lnTo>
                <a:lnTo>
                  <a:pt x="1819816" y="15591"/>
                </a:lnTo>
                <a:lnTo>
                  <a:pt x="1795319" y="7477"/>
                </a:lnTo>
                <a:lnTo>
                  <a:pt x="1758987" y="2006"/>
                </a:lnTo>
                <a:lnTo>
                  <a:pt x="1714500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67761" y="5868161"/>
            <a:ext cx="3657600" cy="612775"/>
          </a:xfrm>
          <a:custGeom>
            <a:avLst/>
            <a:gdLst/>
            <a:ahLst/>
            <a:cxnLst/>
            <a:rect l="l" t="t" r="r" b="b"/>
            <a:pathLst>
              <a:path w="3657600" h="612775">
                <a:moveTo>
                  <a:pt x="0" y="612647"/>
                </a:moveTo>
                <a:lnTo>
                  <a:pt x="457200" y="357378"/>
                </a:lnTo>
                <a:lnTo>
                  <a:pt x="0" y="102107"/>
                </a:lnTo>
                <a:lnTo>
                  <a:pt x="914400" y="102107"/>
                </a:lnTo>
                <a:lnTo>
                  <a:pt x="914400" y="25526"/>
                </a:lnTo>
                <a:lnTo>
                  <a:pt x="923383" y="15591"/>
                </a:lnTo>
                <a:lnTo>
                  <a:pt x="947880" y="7477"/>
                </a:lnTo>
                <a:lnTo>
                  <a:pt x="984212" y="2006"/>
                </a:lnTo>
                <a:lnTo>
                  <a:pt x="1028700" y="0"/>
                </a:lnTo>
                <a:lnTo>
                  <a:pt x="2628900" y="0"/>
                </a:lnTo>
                <a:lnTo>
                  <a:pt x="2673387" y="2006"/>
                </a:lnTo>
                <a:lnTo>
                  <a:pt x="2709719" y="7477"/>
                </a:lnTo>
                <a:lnTo>
                  <a:pt x="2734216" y="15591"/>
                </a:lnTo>
                <a:lnTo>
                  <a:pt x="2743200" y="25526"/>
                </a:lnTo>
                <a:lnTo>
                  <a:pt x="2743200" y="102107"/>
                </a:lnTo>
                <a:lnTo>
                  <a:pt x="3657600" y="102107"/>
                </a:lnTo>
                <a:lnTo>
                  <a:pt x="3200400" y="357378"/>
                </a:lnTo>
                <a:lnTo>
                  <a:pt x="3657600" y="612647"/>
                </a:lnTo>
                <a:lnTo>
                  <a:pt x="2400300" y="612647"/>
                </a:lnTo>
                <a:lnTo>
                  <a:pt x="2355812" y="610641"/>
                </a:lnTo>
                <a:lnTo>
                  <a:pt x="2319480" y="605170"/>
                </a:lnTo>
                <a:lnTo>
                  <a:pt x="2294983" y="597056"/>
                </a:lnTo>
                <a:lnTo>
                  <a:pt x="2286000" y="587121"/>
                </a:lnTo>
                <a:lnTo>
                  <a:pt x="2294983" y="577185"/>
                </a:lnTo>
                <a:lnTo>
                  <a:pt x="2319480" y="569071"/>
                </a:lnTo>
                <a:lnTo>
                  <a:pt x="2355812" y="563600"/>
                </a:lnTo>
                <a:lnTo>
                  <a:pt x="2400300" y="561594"/>
                </a:lnTo>
                <a:lnTo>
                  <a:pt x="2628900" y="561594"/>
                </a:lnTo>
                <a:lnTo>
                  <a:pt x="2673387" y="559587"/>
                </a:lnTo>
                <a:lnTo>
                  <a:pt x="2709719" y="554116"/>
                </a:lnTo>
                <a:lnTo>
                  <a:pt x="2734216" y="546002"/>
                </a:lnTo>
                <a:lnTo>
                  <a:pt x="2743200" y="536067"/>
                </a:lnTo>
                <a:lnTo>
                  <a:pt x="2734216" y="526131"/>
                </a:lnTo>
                <a:lnTo>
                  <a:pt x="2709719" y="518017"/>
                </a:lnTo>
                <a:lnTo>
                  <a:pt x="2673387" y="512546"/>
                </a:lnTo>
                <a:lnTo>
                  <a:pt x="2628900" y="510539"/>
                </a:lnTo>
                <a:lnTo>
                  <a:pt x="1028700" y="510539"/>
                </a:lnTo>
                <a:lnTo>
                  <a:pt x="984212" y="512546"/>
                </a:lnTo>
                <a:lnTo>
                  <a:pt x="947880" y="518017"/>
                </a:lnTo>
                <a:lnTo>
                  <a:pt x="923383" y="526131"/>
                </a:lnTo>
                <a:lnTo>
                  <a:pt x="914400" y="536067"/>
                </a:lnTo>
                <a:lnTo>
                  <a:pt x="923383" y="546002"/>
                </a:lnTo>
                <a:lnTo>
                  <a:pt x="947880" y="554116"/>
                </a:lnTo>
                <a:lnTo>
                  <a:pt x="984212" y="559587"/>
                </a:lnTo>
                <a:lnTo>
                  <a:pt x="1028700" y="561594"/>
                </a:lnTo>
                <a:lnTo>
                  <a:pt x="1257300" y="561594"/>
                </a:lnTo>
                <a:lnTo>
                  <a:pt x="1301787" y="563600"/>
                </a:lnTo>
                <a:lnTo>
                  <a:pt x="1338119" y="569071"/>
                </a:lnTo>
                <a:lnTo>
                  <a:pt x="1362616" y="577185"/>
                </a:lnTo>
                <a:lnTo>
                  <a:pt x="1371600" y="587121"/>
                </a:lnTo>
                <a:lnTo>
                  <a:pt x="1362616" y="597056"/>
                </a:lnTo>
                <a:lnTo>
                  <a:pt x="1338119" y="605170"/>
                </a:lnTo>
                <a:lnTo>
                  <a:pt x="1301787" y="610641"/>
                </a:lnTo>
                <a:lnTo>
                  <a:pt x="1257300" y="612647"/>
                </a:lnTo>
                <a:lnTo>
                  <a:pt x="0" y="612647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39361" y="637870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581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53761" y="637870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76581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82161" y="5970270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3958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10961" y="5970270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3958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4038600" y="5875121"/>
            <a:ext cx="990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SA" sz="2800" b="1" i="1" spc="-2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i="1" spc="-200" dirty="0" smtClean="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sz="2800" b="1" i="1" spc="-195" dirty="0" smtClean="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sz="2800" b="1" i="1" spc="-330" dirty="0" smtClean="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endParaRPr sz="2800" i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8491" y="1987295"/>
            <a:ext cx="4445507" cy="2747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29839" y="1178052"/>
            <a:ext cx="4924044" cy="646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0464" y="1135380"/>
            <a:ext cx="3982212" cy="832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91561" y="1219961"/>
            <a:ext cx="4800600" cy="523240"/>
          </a:xfrm>
          <a:custGeom>
            <a:avLst/>
            <a:gdLst/>
            <a:ahLst/>
            <a:cxnLst/>
            <a:rect l="l" t="t" r="r" b="b"/>
            <a:pathLst>
              <a:path w="4800600" h="523239">
                <a:moveTo>
                  <a:pt x="0" y="522731"/>
                </a:moveTo>
                <a:lnTo>
                  <a:pt x="4800599" y="522731"/>
                </a:lnTo>
                <a:lnTo>
                  <a:pt x="4800599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1561" y="1219961"/>
            <a:ext cx="4800600" cy="523240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615315">
              <a:lnSpc>
                <a:spcPct val="100000"/>
              </a:lnSpc>
              <a:spcBef>
                <a:spcPts val="170"/>
              </a:spcBef>
            </a:pPr>
            <a:r>
              <a:rPr sz="2800" b="1" spc="-160" dirty="0">
                <a:solidFill>
                  <a:srgbClr val="FFFFFF"/>
                </a:solidFill>
                <a:latin typeface="Trebuchet MS"/>
                <a:cs typeface="Trebuchet MS"/>
              </a:rPr>
              <a:t>coproporphyrinogen</a:t>
            </a:r>
            <a:r>
              <a:rPr sz="28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88764" y="1808988"/>
            <a:ext cx="425196" cy="32278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6111" y="1829054"/>
            <a:ext cx="177165" cy="2972435"/>
          </a:xfrm>
          <a:custGeom>
            <a:avLst/>
            <a:gdLst/>
            <a:ahLst/>
            <a:cxnLst/>
            <a:rect l="l" t="t" r="r" b="b"/>
            <a:pathLst>
              <a:path w="177164" h="2972435">
                <a:moveTo>
                  <a:pt x="21802" y="2803211"/>
                </a:moveTo>
                <a:lnTo>
                  <a:pt x="14732" y="2805811"/>
                </a:lnTo>
                <a:lnTo>
                  <a:pt x="9169" y="2811008"/>
                </a:lnTo>
                <a:lnTo>
                  <a:pt x="6143" y="2817669"/>
                </a:lnTo>
                <a:lnTo>
                  <a:pt x="5855" y="2824974"/>
                </a:lnTo>
                <a:lnTo>
                  <a:pt x="8509" y="2832100"/>
                </a:lnTo>
                <a:lnTo>
                  <a:pt x="95250" y="2972435"/>
                </a:lnTo>
                <a:lnTo>
                  <a:pt x="115771" y="2935097"/>
                </a:lnTo>
                <a:lnTo>
                  <a:pt x="75184" y="2935097"/>
                </a:lnTo>
                <a:lnTo>
                  <a:pt x="73376" y="2864551"/>
                </a:lnTo>
                <a:lnTo>
                  <a:pt x="40893" y="2812034"/>
                </a:lnTo>
                <a:lnTo>
                  <a:pt x="35752" y="2806489"/>
                </a:lnTo>
                <a:lnTo>
                  <a:pt x="29098" y="2803493"/>
                </a:lnTo>
                <a:lnTo>
                  <a:pt x="21802" y="2803211"/>
                </a:lnTo>
                <a:close/>
              </a:path>
              <a:path w="177164" h="2972435">
                <a:moveTo>
                  <a:pt x="73376" y="2864551"/>
                </a:moveTo>
                <a:lnTo>
                  <a:pt x="75184" y="2935097"/>
                </a:lnTo>
                <a:lnTo>
                  <a:pt x="113284" y="2934081"/>
                </a:lnTo>
                <a:lnTo>
                  <a:pt x="113062" y="2925445"/>
                </a:lnTo>
                <a:lnTo>
                  <a:pt x="77597" y="2925445"/>
                </a:lnTo>
                <a:lnTo>
                  <a:pt x="93335" y="2896820"/>
                </a:lnTo>
                <a:lnTo>
                  <a:pt x="73376" y="2864551"/>
                </a:lnTo>
                <a:close/>
              </a:path>
              <a:path w="177164" h="2972435">
                <a:moveTo>
                  <a:pt x="159960" y="2799671"/>
                </a:moveTo>
                <a:lnTo>
                  <a:pt x="152717" y="2800350"/>
                </a:lnTo>
                <a:lnTo>
                  <a:pt x="146236" y="2803695"/>
                </a:lnTo>
                <a:lnTo>
                  <a:pt x="141350" y="2809494"/>
                </a:lnTo>
                <a:lnTo>
                  <a:pt x="111483" y="2863814"/>
                </a:lnTo>
                <a:lnTo>
                  <a:pt x="113284" y="2934081"/>
                </a:lnTo>
                <a:lnTo>
                  <a:pt x="75184" y="2935097"/>
                </a:lnTo>
                <a:lnTo>
                  <a:pt x="115771" y="2935097"/>
                </a:lnTo>
                <a:lnTo>
                  <a:pt x="174751" y="2827782"/>
                </a:lnTo>
                <a:lnTo>
                  <a:pt x="176954" y="2820590"/>
                </a:lnTo>
                <a:lnTo>
                  <a:pt x="176275" y="2813304"/>
                </a:lnTo>
                <a:lnTo>
                  <a:pt x="172930" y="2806779"/>
                </a:lnTo>
                <a:lnTo>
                  <a:pt x="167132" y="2801874"/>
                </a:lnTo>
                <a:lnTo>
                  <a:pt x="159960" y="2799671"/>
                </a:lnTo>
                <a:close/>
              </a:path>
              <a:path w="177164" h="2972435">
                <a:moveTo>
                  <a:pt x="93335" y="2896820"/>
                </a:moveTo>
                <a:lnTo>
                  <a:pt x="77597" y="2925445"/>
                </a:lnTo>
                <a:lnTo>
                  <a:pt x="110489" y="2924556"/>
                </a:lnTo>
                <a:lnTo>
                  <a:pt x="93335" y="2896820"/>
                </a:lnTo>
                <a:close/>
              </a:path>
              <a:path w="177164" h="2972435">
                <a:moveTo>
                  <a:pt x="111483" y="2863814"/>
                </a:moveTo>
                <a:lnTo>
                  <a:pt x="93335" y="2896820"/>
                </a:lnTo>
                <a:lnTo>
                  <a:pt x="110489" y="2924556"/>
                </a:lnTo>
                <a:lnTo>
                  <a:pt x="77597" y="2925445"/>
                </a:lnTo>
                <a:lnTo>
                  <a:pt x="113062" y="2925445"/>
                </a:lnTo>
                <a:lnTo>
                  <a:pt x="111483" y="2863814"/>
                </a:lnTo>
                <a:close/>
              </a:path>
              <a:path w="177164" h="2972435">
                <a:moveTo>
                  <a:pt x="38100" y="0"/>
                </a:moveTo>
                <a:lnTo>
                  <a:pt x="0" y="1016"/>
                </a:lnTo>
                <a:lnTo>
                  <a:pt x="73376" y="2864551"/>
                </a:lnTo>
                <a:lnTo>
                  <a:pt x="93335" y="2896820"/>
                </a:lnTo>
                <a:lnTo>
                  <a:pt x="111483" y="2863814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5995" y="4783835"/>
            <a:ext cx="4213859" cy="1135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24201" y="4887544"/>
            <a:ext cx="35499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55" dirty="0">
                <a:solidFill>
                  <a:srgbClr val="FFFFFF"/>
                </a:solidFill>
                <a:latin typeface="Trebuchet MS"/>
                <a:cs typeface="Trebuchet MS"/>
              </a:rPr>
              <a:t>Protoporphyrinogen</a:t>
            </a:r>
            <a:r>
              <a:rPr sz="2800" b="1" i="1" spc="-229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6155" y="201168"/>
            <a:ext cx="8324088" cy="810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7648" y="73152"/>
            <a:ext cx="4448556" cy="1231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400" y="228600"/>
            <a:ext cx="8229600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229600" cy="679673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355850">
              <a:lnSpc>
                <a:spcPct val="100000"/>
              </a:lnSpc>
              <a:spcBef>
                <a:spcPts val="140"/>
              </a:spcBef>
            </a:pPr>
            <a:r>
              <a:rPr i="1" spc="-480" dirty="0"/>
              <a:t>Step-7</a:t>
            </a:r>
            <a:r>
              <a:rPr i="1" spc="-335" dirty="0"/>
              <a:t> </a:t>
            </a:r>
            <a:r>
              <a:rPr i="1" spc="-409" dirty="0"/>
              <a:t>(</a:t>
            </a:r>
            <a:r>
              <a:rPr i="1" spc="-409" dirty="0" smtClean="0"/>
              <a:t>mitochondria</a:t>
            </a:r>
            <a:r>
              <a:rPr lang="ar-SA" spc="-409" dirty="0" err="1" smtClean="0"/>
              <a:t>(</a:t>
            </a:r>
            <a:endParaRPr spc="-409" dirty="0"/>
          </a:p>
        </p:txBody>
      </p:sp>
      <p:sp>
        <p:nvSpPr>
          <p:cNvPr id="15" name="object 15"/>
          <p:cNvSpPr txBox="1"/>
          <p:nvPr/>
        </p:nvSpPr>
        <p:spPr>
          <a:xfrm>
            <a:off x="5337428" y="2985642"/>
            <a:ext cx="29165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1620">
              <a:lnSpc>
                <a:spcPct val="100000"/>
              </a:lnSpc>
              <a:spcBef>
                <a:spcPts val="100"/>
              </a:spcBef>
            </a:pPr>
            <a:r>
              <a:rPr sz="2400" b="1" spc="-135" dirty="0">
                <a:latin typeface="Trebuchet MS"/>
                <a:cs typeface="Trebuchet MS"/>
              </a:rPr>
              <a:t>Coproporphyrinogen  oxidase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5561" y="3658361"/>
            <a:ext cx="3581400" cy="612775"/>
          </a:xfrm>
          <a:custGeom>
            <a:avLst/>
            <a:gdLst/>
            <a:ahLst/>
            <a:cxnLst/>
            <a:rect l="l" t="t" r="r" b="b"/>
            <a:pathLst>
              <a:path w="3581400" h="612775">
                <a:moveTo>
                  <a:pt x="3581400" y="102107"/>
                </a:moveTo>
                <a:lnTo>
                  <a:pt x="0" y="102107"/>
                </a:lnTo>
                <a:lnTo>
                  <a:pt x="447675" y="357377"/>
                </a:lnTo>
                <a:lnTo>
                  <a:pt x="0" y="612648"/>
                </a:lnTo>
                <a:lnTo>
                  <a:pt x="1231138" y="612648"/>
                </a:lnTo>
                <a:lnTo>
                  <a:pt x="1274659" y="610641"/>
                </a:lnTo>
                <a:lnTo>
                  <a:pt x="1310227" y="605170"/>
                </a:lnTo>
                <a:lnTo>
                  <a:pt x="1334222" y="597056"/>
                </a:lnTo>
                <a:lnTo>
                  <a:pt x="1343025" y="587120"/>
                </a:lnTo>
                <a:lnTo>
                  <a:pt x="1334222" y="577185"/>
                </a:lnTo>
                <a:lnTo>
                  <a:pt x="1310227" y="569071"/>
                </a:lnTo>
                <a:lnTo>
                  <a:pt x="1274659" y="563600"/>
                </a:lnTo>
                <a:lnTo>
                  <a:pt x="1231138" y="561594"/>
                </a:lnTo>
                <a:lnTo>
                  <a:pt x="1007237" y="561594"/>
                </a:lnTo>
                <a:lnTo>
                  <a:pt x="963688" y="559587"/>
                </a:lnTo>
                <a:lnTo>
                  <a:pt x="928123" y="554116"/>
                </a:lnTo>
                <a:lnTo>
                  <a:pt x="904143" y="546002"/>
                </a:lnTo>
                <a:lnTo>
                  <a:pt x="895350" y="536067"/>
                </a:lnTo>
                <a:lnTo>
                  <a:pt x="904143" y="526131"/>
                </a:lnTo>
                <a:lnTo>
                  <a:pt x="928123" y="518017"/>
                </a:lnTo>
                <a:lnTo>
                  <a:pt x="963688" y="512546"/>
                </a:lnTo>
                <a:lnTo>
                  <a:pt x="1007237" y="510539"/>
                </a:lnTo>
                <a:lnTo>
                  <a:pt x="3402329" y="510539"/>
                </a:lnTo>
                <a:lnTo>
                  <a:pt x="3133725" y="357377"/>
                </a:lnTo>
                <a:lnTo>
                  <a:pt x="3581400" y="102107"/>
                </a:lnTo>
                <a:close/>
              </a:path>
              <a:path w="3581400" h="612775">
                <a:moveTo>
                  <a:pt x="3402329" y="510539"/>
                </a:moveTo>
                <a:lnTo>
                  <a:pt x="2574163" y="510539"/>
                </a:lnTo>
                <a:lnTo>
                  <a:pt x="2617684" y="512546"/>
                </a:lnTo>
                <a:lnTo>
                  <a:pt x="2653252" y="518017"/>
                </a:lnTo>
                <a:lnTo>
                  <a:pt x="2677247" y="526131"/>
                </a:lnTo>
                <a:lnTo>
                  <a:pt x="2686050" y="536067"/>
                </a:lnTo>
                <a:lnTo>
                  <a:pt x="2677247" y="546002"/>
                </a:lnTo>
                <a:lnTo>
                  <a:pt x="2653252" y="554116"/>
                </a:lnTo>
                <a:lnTo>
                  <a:pt x="2617684" y="559587"/>
                </a:lnTo>
                <a:lnTo>
                  <a:pt x="2574163" y="561594"/>
                </a:lnTo>
                <a:lnTo>
                  <a:pt x="2350262" y="561594"/>
                </a:lnTo>
                <a:lnTo>
                  <a:pt x="2306740" y="563600"/>
                </a:lnTo>
                <a:lnTo>
                  <a:pt x="2271172" y="569071"/>
                </a:lnTo>
                <a:lnTo>
                  <a:pt x="2247177" y="577185"/>
                </a:lnTo>
                <a:lnTo>
                  <a:pt x="2238375" y="587120"/>
                </a:lnTo>
                <a:lnTo>
                  <a:pt x="2247177" y="597056"/>
                </a:lnTo>
                <a:lnTo>
                  <a:pt x="2271172" y="605170"/>
                </a:lnTo>
                <a:lnTo>
                  <a:pt x="2306740" y="610641"/>
                </a:lnTo>
                <a:lnTo>
                  <a:pt x="2350262" y="612648"/>
                </a:lnTo>
                <a:lnTo>
                  <a:pt x="3581400" y="612648"/>
                </a:lnTo>
                <a:lnTo>
                  <a:pt x="3402329" y="510539"/>
                </a:lnTo>
                <a:close/>
              </a:path>
              <a:path w="3581400" h="612775">
                <a:moveTo>
                  <a:pt x="2574163" y="0"/>
                </a:moveTo>
                <a:lnTo>
                  <a:pt x="1007237" y="0"/>
                </a:lnTo>
                <a:lnTo>
                  <a:pt x="963688" y="2006"/>
                </a:lnTo>
                <a:lnTo>
                  <a:pt x="928123" y="7477"/>
                </a:lnTo>
                <a:lnTo>
                  <a:pt x="904143" y="15591"/>
                </a:lnTo>
                <a:lnTo>
                  <a:pt x="895350" y="25526"/>
                </a:lnTo>
                <a:lnTo>
                  <a:pt x="895350" y="102107"/>
                </a:lnTo>
                <a:lnTo>
                  <a:pt x="2686050" y="102107"/>
                </a:lnTo>
                <a:lnTo>
                  <a:pt x="2686050" y="25526"/>
                </a:lnTo>
                <a:lnTo>
                  <a:pt x="2677247" y="15591"/>
                </a:lnTo>
                <a:lnTo>
                  <a:pt x="2653252" y="7477"/>
                </a:lnTo>
                <a:lnTo>
                  <a:pt x="2617684" y="2006"/>
                </a:lnTo>
                <a:lnTo>
                  <a:pt x="257416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0911" y="4168902"/>
            <a:ext cx="1790700" cy="76835"/>
          </a:xfrm>
          <a:custGeom>
            <a:avLst/>
            <a:gdLst/>
            <a:ahLst/>
            <a:cxnLst/>
            <a:rect l="l" t="t" r="r" b="b"/>
            <a:pathLst>
              <a:path w="1790700" h="76835">
                <a:moveTo>
                  <a:pt x="447675" y="0"/>
                </a:moveTo>
                <a:lnTo>
                  <a:pt x="111887" y="0"/>
                </a:lnTo>
                <a:lnTo>
                  <a:pt x="68338" y="2006"/>
                </a:lnTo>
                <a:lnTo>
                  <a:pt x="32773" y="7477"/>
                </a:lnTo>
                <a:lnTo>
                  <a:pt x="8793" y="15591"/>
                </a:lnTo>
                <a:lnTo>
                  <a:pt x="0" y="25527"/>
                </a:lnTo>
                <a:lnTo>
                  <a:pt x="8793" y="35462"/>
                </a:lnTo>
                <a:lnTo>
                  <a:pt x="32773" y="43576"/>
                </a:lnTo>
                <a:lnTo>
                  <a:pt x="68338" y="49047"/>
                </a:lnTo>
                <a:lnTo>
                  <a:pt x="111887" y="51054"/>
                </a:lnTo>
                <a:lnTo>
                  <a:pt x="335788" y="51054"/>
                </a:lnTo>
                <a:lnTo>
                  <a:pt x="379309" y="53060"/>
                </a:lnTo>
                <a:lnTo>
                  <a:pt x="414877" y="58531"/>
                </a:lnTo>
                <a:lnTo>
                  <a:pt x="438872" y="66645"/>
                </a:lnTo>
                <a:lnTo>
                  <a:pt x="447675" y="76581"/>
                </a:lnTo>
                <a:lnTo>
                  <a:pt x="447675" y="0"/>
                </a:lnTo>
                <a:close/>
              </a:path>
              <a:path w="1790700" h="76835">
                <a:moveTo>
                  <a:pt x="1678813" y="0"/>
                </a:moveTo>
                <a:lnTo>
                  <a:pt x="1343025" y="0"/>
                </a:lnTo>
                <a:lnTo>
                  <a:pt x="1343025" y="76581"/>
                </a:lnTo>
                <a:lnTo>
                  <a:pt x="1351827" y="66645"/>
                </a:lnTo>
                <a:lnTo>
                  <a:pt x="1375822" y="58531"/>
                </a:lnTo>
                <a:lnTo>
                  <a:pt x="1411390" y="53060"/>
                </a:lnTo>
                <a:lnTo>
                  <a:pt x="1454912" y="51054"/>
                </a:lnTo>
                <a:lnTo>
                  <a:pt x="1678813" y="51054"/>
                </a:lnTo>
                <a:lnTo>
                  <a:pt x="1722334" y="49047"/>
                </a:lnTo>
                <a:lnTo>
                  <a:pt x="1757902" y="43576"/>
                </a:lnTo>
                <a:lnTo>
                  <a:pt x="1781897" y="35462"/>
                </a:lnTo>
                <a:lnTo>
                  <a:pt x="1790700" y="25527"/>
                </a:lnTo>
                <a:lnTo>
                  <a:pt x="1781897" y="15591"/>
                </a:lnTo>
                <a:lnTo>
                  <a:pt x="1757902" y="7477"/>
                </a:lnTo>
                <a:lnTo>
                  <a:pt x="1722334" y="2006"/>
                </a:lnTo>
                <a:lnTo>
                  <a:pt x="1678813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5561" y="3658361"/>
            <a:ext cx="3581400" cy="612775"/>
          </a:xfrm>
          <a:custGeom>
            <a:avLst/>
            <a:gdLst/>
            <a:ahLst/>
            <a:cxnLst/>
            <a:rect l="l" t="t" r="r" b="b"/>
            <a:pathLst>
              <a:path w="3581400" h="612775">
                <a:moveTo>
                  <a:pt x="0" y="612648"/>
                </a:moveTo>
                <a:lnTo>
                  <a:pt x="447675" y="357377"/>
                </a:lnTo>
                <a:lnTo>
                  <a:pt x="0" y="102107"/>
                </a:lnTo>
                <a:lnTo>
                  <a:pt x="895350" y="102107"/>
                </a:lnTo>
                <a:lnTo>
                  <a:pt x="895350" y="25526"/>
                </a:lnTo>
                <a:lnTo>
                  <a:pt x="904143" y="15591"/>
                </a:lnTo>
                <a:lnTo>
                  <a:pt x="928123" y="7477"/>
                </a:lnTo>
                <a:lnTo>
                  <a:pt x="963688" y="2006"/>
                </a:lnTo>
                <a:lnTo>
                  <a:pt x="1007237" y="0"/>
                </a:lnTo>
                <a:lnTo>
                  <a:pt x="2574163" y="0"/>
                </a:lnTo>
                <a:lnTo>
                  <a:pt x="2617684" y="2006"/>
                </a:lnTo>
                <a:lnTo>
                  <a:pt x="2653252" y="7477"/>
                </a:lnTo>
                <a:lnTo>
                  <a:pt x="2677247" y="15591"/>
                </a:lnTo>
                <a:lnTo>
                  <a:pt x="2686050" y="25526"/>
                </a:lnTo>
                <a:lnTo>
                  <a:pt x="2686050" y="102107"/>
                </a:lnTo>
                <a:lnTo>
                  <a:pt x="3581400" y="102107"/>
                </a:lnTo>
                <a:lnTo>
                  <a:pt x="3133725" y="357377"/>
                </a:lnTo>
                <a:lnTo>
                  <a:pt x="3581400" y="612648"/>
                </a:lnTo>
                <a:lnTo>
                  <a:pt x="2350262" y="612648"/>
                </a:lnTo>
                <a:lnTo>
                  <a:pt x="2306740" y="610641"/>
                </a:lnTo>
                <a:lnTo>
                  <a:pt x="2271172" y="605170"/>
                </a:lnTo>
                <a:lnTo>
                  <a:pt x="2247177" y="597056"/>
                </a:lnTo>
                <a:lnTo>
                  <a:pt x="2238375" y="587120"/>
                </a:lnTo>
                <a:lnTo>
                  <a:pt x="2247177" y="577185"/>
                </a:lnTo>
                <a:lnTo>
                  <a:pt x="2271172" y="569071"/>
                </a:lnTo>
                <a:lnTo>
                  <a:pt x="2306740" y="563600"/>
                </a:lnTo>
                <a:lnTo>
                  <a:pt x="2350262" y="561594"/>
                </a:lnTo>
                <a:lnTo>
                  <a:pt x="2574163" y="561594"/>
                </a:lnTo>
                <a:lnTo>
                  <a:pt x="2617684" y="559587"/>
                </a:lnTo>
                <a:lnTo>
                  <a:pt x="2653252" y="554116"/>
                </a:lnTo>
                <a:lnTo>
                  <a:pt x="2677247" y="546002"/>
                </a:lnTo>
                <a:lnTo>
                  <a:pt x="2686050" y="536067"/>
                </a:lnTo>
                <a:lnTo>
                  <a:pt x="2677247" y="526131"/>
                </a:lnTo>
                <a:lnTo>
                  <a:pt x="2653252" y="518017"/>
                </a:lnTo>
                <a:lnTo>
                  <a:pt x="2617684" y="512546"/>
                </a:lnTo>
                <a:lnTo>
                  <a:pt x="2574163" y="510539"/>
                </a:lnTo>
                <a:lnTo>
                  <a:pt x="1007237" y="510539"/>
                </a:lnTo>
                <a:lnTo>
                  <a:pt x="963688" y="512546"/>
                </a:lnTo>
                <a:lnTo>
                  <a:pt x="928123" y="518017"/>
                </a:lnTo>
                <a:lnTo>
                  <a:pt x="904143" y="526131"/>
                </a:lnTo>
                <a:lnTo>
                  <a:pt x="895350" y="536067"/>
                </a:lnTo>
                <a:lnTo>
                  <a:pt x="904143" y="546002"/>
                </a:lnTo>
                <a:lnTo>
                  <a:pt x="928123" y="554116"/>
                </a:lnTo>
                <a:lnTo>
                  <a:pt x="963688" y="559587"/>
                </a:lnTo>
                <a:lnTo>
                  <a:pt x="1007237" y="561594"/>
                </a:lnTo>
                <a:lnTo>
                  <a:pt x="1231138" y="561594"/>
                </a:lnTo>
                <a:lnTo>
                  <a:pt x="1274659" y="563600"/>
                </a:lnTo>
                <a:lnTo>
                  <a:pt x="1310227" y="569071"/>
                </a:lnTo>
                <a:lnTo>
                  <a:pt x="1334222" y="577185"/>
                </a:lnTo>
                <a:lnTo>
                  <a:pt x="1343025" y="587120"/>
                </a:lnTo>
                <a:lnTo>
                  <a:pt x="1334222" y="597056"/>
                </a:lnTo>
                <a:lnTo>
                  <a:pt x="1310227" y="605170"/>
                </a:lnTo>
                <a:lnTo>
                  <a:pt x="1274659" y="610641"/>
                </a:lnTo>
                <a:lnTo>
                  <a:pt x="1231138" y="612648"/>
                </a:lnTo>
                <a:lnTo>
                  <a:pt x="0" y="612648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8586" y="416890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581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43936" y="416890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76581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0911" y="3760470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3958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91611" y="3760470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3958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76400" y="3597655"/>
            <a:ext cx="99059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229" dirty="0">
                <a:solidFill>
                  <a:srgbClr val="FF0000"/>
                </a:solidFill>
                <a:latin typeface="Trebuchet MS"/>
                <a:cs typeface="Trebuchet MS"/>
              </a:rPr>
              <a:t>HCP</a:t>
            </a:r>
            <a:endParaRPr sz="3600" i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303020"/>
            <a:ext cx="4808220" cy="113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03550" y="1382013"/>
            <a:ext cx="3387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0" dirty="0">
                <a:solidFill>
                  <a:srgbClr val="FFFFFF"/>
                </a:solidFill>
                <a:latin typeface="Trebuchet MS"/>
                <a:cs typeface="Trebuchet MS"/>
              </a:rPr>
              <a:t>Protoporphyrinogen</a:t>
            </a:r>
            <a:r>
              <a:rPr sz="2800" b="1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36364" y="2037588"/>
            <a:ext cx="425196" cy="3151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53711" y="2057654"/>
            <a:ext cx="177165" cy="2896235"/>
          </a:xfrm>
          <a:custGeom>
            <a:avLst/>
            <a:gdLst/>
            <a:ahLst/>
            <a:cxnLst/>
            <a:rect l="l" t="t" r="r" b="b"/>
            <a:pathLst>
              <a:path w="177164" h="2896235">
                <a:moveTo>
                  <a:pt x="21675" y="2727082"/>
                </a:moveTo>
                <a:lnTo>
                  <a:pt x="14604" y="2729738"/>
                </a:lnTo>
                <a:lnTo>
                  <a:pt x="9060" y="2734879"/>
                </a:lnTo>
                <a:lnTo>
                  <a:pt x="6064" y="2741533"/>
                </a:lnTo>
                <a:lnTo>
                  <a:pt x="5782" y="2748829"/>
                </a:lnTo>
                <a:lnTo>
                  <a:pt x="8382" y="2755900"/>
                </a:lnTo>
                <a:lnTo>
                  <a:pt x="95250" y="2896235"/>
                </a:lnTo>
                <a:lnTo>
                  <a:pt x="115738" y="2858897"/>
                </a:lnTo>
                <a:lnTo>
                  <a:pt x="75184" y="2858897"/>
                </a:lnTo>
                <a:lnTo>
                  <a:pt x="73328" y="2788383"/>
                </a:lnTo>
                <a:lnTo>
                  <a:pt x="40766" y="2735834"/>
                </a:lnTo>
                <a:lnTo>
                  <a:pt x="35625" y="2730345"/>
                </a:lnTo>
                <a:lnTo>
                  <a:pt x="28971" y="2727356"/>
                </a:lnTo>
                <a:lnTo>
                  <a:pt x="21675" y="2727082"/>
                </a:lnTo>
                <a:close/>
              </a:path>
              <a:path w="177164" h="2896235">
                <a:moveTo>
                  <a:pt x="73328" y="2788383"/>
                </a:moveTo>
                <a:lnTo>
                  <a:pt x="75184" y="2858897"/>
                </a:lnTo>
                <a:lnTo>
                  <a:pt x="113284" y="2857881"/>
                </a:lnTo>
                <a:lnTo>
                  <a:pt x="113056" y="2849245"/>
                </a:lnTo>
                <a:lnTo>
                  <a:pt x="77597" y="2849245"/>
                </a:lnTo>
                <a:lnTo>
                  <a:pt x="93295" y="2820606"/>
                </a:lnTo>
                <a:lnTo>
                  <a:pt x="73328" y="2788383"/>
                </a:lnTo>
                <a:close/>
              </a:path>
              <a:path w="177164" h="2896235">
                <a:moveTo>
                  <a:pt x="159833" y="2723415"/>
                </a:moveTo>
                <a:lnTo>
                  <a:pt x="152590" y="2724086"/>
                </a:lnTo>
                <a:lnTo>
                  <a:pt x="146109" y="2727424"/>
                </a:lnTo>
                <a:lnTo>
                  <a:pt x="141224" y="2733167"/>
                </a:lnTo>
                <a:lnTo>
                  <a:pt x="111432" y="2787516"/>
                </a:lnTo>
                <a:lnTo>
                  <a:pt x="113284" y="2857881"/>
                </a:lnTo>
                <a:lnTo>
                  <a:pt x="75184" y="2858897"/>
                </a:lnTo>
                <a:lnTo>
                  <a:pt x="115738" y="2858897"/>
                </a:lnTo>
                <a:lnTo>
                  <a:pt x="174625" y="2751582"/>
                </a:lnTo>
                <a:lnTo>
                  <a:pt x="176881" y="2744337"/>
                </a:lnTo>
                <a:lnTo>
                  <a:pt x="176196" y="2737056"/>
                </a:lnTo>
                <a:lnTo>
                  <a:pt x="172821" y="2730561"/>
                </a:lnTo>
                <a:lnTo>
                  <a:pt x="167004" y="2725674"/>
                </a:lnTo>
                <a:lnTo>
                  <a:pt x="159833" y="2723415"/>
                </a:lnTo>
                <a:close/>
              </a:path>
              <a:path w="177164" h="2896235">
                <a:moveTo>
                  <a:pt x="93295" y="2820606"/>
                </a:moveTo>
                <a:lnTo>
                  <a:pt x="77597" y="2849245"/>
                </a:lnTo>
                <a:lnTo>
                  <a:pt x="110489" y="2848356"/>
                </a:lnTo>
                <a:lnTo>
                  <a:pt x="93295" y="2820606"/>
                </a:lnTo>
                <a:close/>
              </a:path>
              <a:path w="177164" h="2896235">
                <a:moveTo>
                  <a:pt x="111432" y="2787516"/>
                </a:moveTo>
                <a:lnTo>
                  <a:pt x="93295" y="2820606"/>
                </a:lnTo>
                <a:lnTo>
                  <a:pt x="110489" y="2848356"/>
                </a:lnTo>
                <a:lnTo>
                  <a:pt x="77597" y="2849245"/>
                </a:lnTo>
                <a:lnTo>
                  <a:pt x="113056" y="2849245"/>
                </a:lnTo>
                <a:lnTo>
                  <a:pt x="111432" y="2787516"/>
                </a:lnTo>
                <a:close/>
              </a:path>
              <a:path w="177164" h="2896235">
                <a:moveTo>
                  <a:pt x="38100" y="0"/>
                </a:moveTo>
                <a:lnTo>
                  <a:pt x="0" y="1016"/>
                </a:lnTo>
                <a:lnTo>
                  <a:pt x="73328" y="2788383"/>
                </a:lnTo>
                <a:lnTo>
                  <a:pt x="93295" y="2820606"/>
                </a:lnTo>
                <a:lnTo>
                  <a:pt x="111432" y="2787516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0692" y="4936235"/>
            <a:ext cx="3448811" cy="1135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52800" y="5040629"/>
            <a:ext cx="27912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60" dirty="0">
                <a:solidFill>
                  <a:srgbClr val="FFFFFF"/>
                </a:solidFill>
                <a:latin typeface="Trebuchet MS"/>
                <a:cs typeface="Trebuchet MS"/>
              </a:rPr>
              <a:t>Protoporphyrin</a:t>
            </a:r>
            <a:r>
              <a:rPr sz="2800" b="1" i="1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0476" y="1770888"/>
            <a:ext cx="4573523" cy="2877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74589" y="2757042"/>
            <a:ext cx="2593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546100">
              <a:lnSpc>
                <a:spcPct val="100000"/>
              </a:lnSpc>
              <a:spcBef>
                <a:spcPts val="100"/>
              </a:spcBef>
            </a:pPr>
            <a:r>
              <a:rPr sz="2400" b="1" spc="-185" dirty="0">
                <a:latin typeface="Trebuchet MS"/>
                <a:cs typeface="Trebuchet MS"/>
              </a:rPr>
              <a:t>P</a:t>
            </a:r>
            <a:r>
              <a:rPr sz="2400" b="1" spc="-160" dirty="0">
                <a:latin typeface="Trebuchet MS"/>
                <a:cs typeface="Trebuchet MS"/>
              </a:rPr>
              <a:t>r</a:t>
            </a:r>
            <a:r>
              <a:rPr sz="2400" b="1" spc="-114" dirty="0">
                <a:latin typeface="Trebuchet MS"/>
                <a:cs typeface="Trebuchet MS"/>
              </a:rPr>
              <a:t>o</a:t>
            </a:r>
            <a:r>
              <a:rPr sz="2400" b="1" spc="-105" dirty="0">
                <a:latin typeface="Trebuchet MS"/>
                <a:cs typeface="Trebuchet MS"/>
              </a:rPr>
              <a:t>t</a:t>
            </a:r>
            <a:r>
              <a:rPr sz="2400" b="1" spc="-110" dirty="0">
                <a:latin typeface="Trebuchet MS"/>
                <a:cs typeface="Trebuchet MS"/>
              </a:rPr>
              <a:t>oporp</a:t>
            </a:r>
            <a:r>
              <a:rPr sz="2400" b="1" spc="-175" dirty="0">
                <a:latin typeface="Trebuchet MS"/>
                <a:cs typeface="Trebuchet MS"/>
              </a:rPr>
              <a:t>h</a:t>
            </a:r>
            <a:r>
              <a:rPr sz="2400" b="1" spc="-120" dirty="0">
                <a:latin typeface="Trebuchet MS"/>
                <a:cs typeface="Trebuchet MS"/>
              </a:rPr>
              <a:t>yrino</a:t>
            </a:r>
            <a:r>
              <a:rPr sz="2400" b="1" spc="-150" dirty="0">
                <a:latin typeface="Trebuchet MS"/>
                <a:cs typeface="Trebuchet MS"/>
              </a:rPr>
              <a:t>g</a:t>
            </a:r>
            <a:r>
              <a:rPr sz="2400" b="1" spc="-120" dirty="0">
                <a:latin typeface="Trebuchet MS"/>
                <a:cs typeface="Trebuchet MS"/>
              </a:rPr>
              <a:t>en  </a:t>
            </a:r>
            <a:r>
              <a:rPr sz="2400" b="1" spc="-135" dirty="0">
                <a:latin typeface="Trebuchet MS"/>
                <a:cs typeface="Trebuchet MS"/>
              </a:rPr>
              <a:t>oxidase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9955" y="246888"/>
            <a:ext cx="8324088" cy="810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41448" y="118871"/>
            <a:ext cx="4448556" cy="12313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200" y="274320"/>
            <a:ext cx="8229600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79673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355850">
              <a:lnSpc>
                <a:spcPct val="100000"/>
              </a:lnSpc>
              <a:spcBef>
                <a:spcPts val="140"/>
              </a:spcBef>
            </a:pPr>
            <a:r>
              <a:rPr i="1" spc="-480" dirty="0"/>
              <a:t>Step-8</a:t>
            </a:r>
            <a:r>
              <a:rPr i="1" spc="-325" dirty="0"/>
              <a:t> </a:t>
            </a:r>
            <a:r>
              <a:rPr i="1" spc="-409" dirty="0"/>
              <a:t>(</a:t>
            </a:r>
            <a:r>
              <a:rPr i="1" spc="-409" dirty="0" smtClean="0"/>
              <a:t>mitochondria</a:t>
            </a:r>
            <a:r>
              <a:rPr lang="ar-SA" i="1" spc="-409" dirty="0" err="1" smtClean="0"/>
              <a:t>(</a:t>
            </a:r>
            <a:endParaRPr i="1" spc="-409" dirty="0"/>
          </a:p>
        </p:txBody>
      </p:sp>
      <p:sp>
        <p:nvSpPr>
          <p:cNvPr id="14" name="object 14"/>
          <p:cNvSpPr/>
          <p:nvPr/>
        </p:nvSpPr>
        <p:spPr>
          <a:xfrm>
            <a:off x="153162" y="3505961"/>
            <a:ext cx="3886200" cy="612775"/>
          </a:xfrm>
          <a:custGeom>
            <a:avLst/>
            <a:gdLst/>
            <a:ahLst/>
            <a:cxnLst/>
            <a:rect l="l" t="t" r="r" b="b"/>
            <a:pathLst>
              <a:path w="3886200" h="612775">
                <a:moveTo>
                  <a:pt x="3886200" y="102107"/>
                </a:moveTo>
                <a:lnTo>
                  <a:pt x="0" y="102107"/>
                </a:lnTo>
                <a:lnTo>
                  <a:pt x="485775" y="357377"/>
                </a:lnTo>
                <a:lnTo>
                  <a:pt x="0" y="612648"/>
                </a:lnTo>
                <a:lnTo>
                  <a:pt x="1335913" y="612648"/>
                </a:lnTo>
                <a:lnTo>
                  <a:pt x="1383172" y="610641"/>
                </a:lnTo>
                <a:lnTo>
                  <a:pt x="1421765" y="605170"/>
                </a:lnTo>
                <a:lnTo>
                  <a:pt x="1447784" y="597056"/>
                </a:lnTo>
                <a:lnTo>
                  <a:pt x="1457325" y="587120"/>
                </a:lnTo>
                <a:lnTo>
                  <a:pt x="1447784" y="577185"/>
                </a:lnTo>
                <a:lnTo>
                  <a:pt x="1421765" y="569071"/>
                </a:lnTo>
                <a:lnTo>
                  <a:pt x="1383172" y="563600"/>
                </a:lnTo>
                <a:lnTo>
                  <a:pt x="1335913" y="561594"/>
                </a:lnTo>
                <a:lnTo>
                  <a:pt x="1092987" y="561594"/>
                </a:lnTo>
                <a:lnTo>
                  <a:pt x="1045718" y="559587"/>
                </a:lnTo>
                <a:lnTo>
                  <a:pt x="1007117" y="554116"/>
                </a:lnTo>
                <a:lnTo>
                  <a:pt x="981093" y="546002"/>
                </a:lnTo>
                <a:lnTo>
                  <a:pt x="971550" y="536067"/>
                </a:lnTo>
                <a:lnTo>
                  <a:pt x="981093" y="526131"/>
                </a:lnTo>
                <a:lnTo>
                  <a:pt x="1007117" y="518017"/>
                </a:lnTo>
                <a:lnTo>
                  <a:pt x="1045718" y="512546"/>
                </a:lnTo>
                <a:lnTo>
                  <a:pt x="1092987" y="510539"/>
                </a:lnTo>
                <a:lnTo>
                  <a:pt x="3691890" y="510539"/>
                </a:lnTo>
                <a:lnTo>
                  <a:pt x="3400425" y="357377"/>
                </a:lnTo>
                <a:lnTo>
                  <a:pt x="3886200" y="102107"/>
                </a:lnTo>
                <a:close/>
              </a:path>
              <a:path w="3886200" h="612775">
                <a:moveTo>
                  <a:pt x="3691890" y="510539"/>
                </a:moveTo>
                <a:lnTo>
                  <a:pt x="2793238" y="510539"/>
                </a:lnTo>
                <a:lnTo>
                  <a:pt x="2840497" y="512546"/>
                </a:lnTo>
                <a:lnTo>
                  <a:pt x="2879090" y="518017"/>
                </a:lnTo>
                <a:lnTo>
                  <a:pt x="2905109" y="526131"/>
                </a:lnTo>
                <a:lnTo>
                  <a:pt x="2914650" y="536067"/>
                </a:lnTo>
                <a:lnTo>
                  <a:pt x="2905109" y="546002"/>
                </a:lnTo>
                <a:lnTo>
                  <a:pt x="2879090" y="554116"/>
                </a:lnTo>
                <a:lnTo>
                  <a:pt x="2840497" y="559587"/>
                </a:lnTo>
                <a:lnTo>
                  <a:pt x="2793238" y="561594"/>
                </a:lnTo>
                <a:lnTo>
                  <a:pt x="2550287" y="561594"/>
                </a:lnTo>
                <a:lnTo>
                  <a:pt x="2503027" y="563600"/>
                </a:lnTo>
                <a:lnTo>
                  <a:pt x="2464435" y="569071"/>
                </a:lnTo>
                <a:lnTo>
                  <a:pt x="2438415" y="577185"/>
                </a:lnTo>
                <a:lnTo>
                  <a:pt x="2428875" y="587120"/>
                </a:lnTo>
                <a:lnTo>
                  <a:pt x="2438415" y="597056"/>
                </a:lnTo>
                <a:lnTo>
                  <a:pt x="2464435" y="605170"/>
                </a:lnTo>
                <a:lnTo>
                  <a:pt x="2503027" y="610641"/>
                </a:lnTo>
                <a:lnTo>
                  <a:pt x="2550287" y="612648"/>
                </a:lnTo>
                <a:lnTo>
                  <a:pt x="3886200" y="612648"/>
                </a:lnTo>
                <a:lnTo>
                  <a:pt x="3691890" y="510539"/>
                </a:lnTo>
                <a:close/>
              </a:path>
              <a:path w="3886200" h="612775">
                <a:moveTo>
                  <a:pt x="2793238" y="0"/>
                </a:moveTo>
                <a:lnTo>
                  <a:pt x="1092987" y="0"/>
                </a:lnTo>
                <a:lnTo>
                  <a:pt x="1045718" y="2006"/>
                </a:lnTo>
                <a:lnTo>
                  <a:pt x="1007117" y="7477"/>
                </a:lnTo>
                <a:lnTo>
                  <a:pt x="981093" y="15591"/>
                </a:lnTo>
                <a:lnTo>
                  <a:pt x="971550" y="25526"/>
                </a:lnTo>
                <a:lnTo>
                  <a:pt x="971550" y="102107"/>
                </a:lnTo>
                <a:lnTo>
                  <a:pt x="2914650" y="102107"/>
                </a:lnTo>
                <a:lnTo>
                  <a:pt x="2914650" y="25526"/>
                </a:lnTo>
                <a:lnTo>
                  <a:pt x="2905109" y="15591"/>
                </a:lnTo>
                <a:lnTo>
                  <a:pt x="2879090" y="7477"/>
                </a:lnTo>
                <a:lnTo>
                  <a:pt x="2840497" y="2006"/>
                </a:lnTo>
                <a:lnTo>
                  <a:pt x="279323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24711" y="4016502"/>
            <a:ext cx="1943100" cy="76835"/>
          </a:xfrm>
          <a:custGeom>
            <a:avLst/>
            <a:gdLst/>
            <a:ahLst/>
            <a:cxnLst/>
            <a:rect l="l" t="t" r="r" b="b"/>
            <a:pathLst>
              <a:path w="1943100" h="76835">
                <a:moveTo>
                  <a:pt x="485775" y="0"/>
                </a:moveTo>
                <a:lnTo>
                  <a:pt x="121437" y="0"/>
                </a:lnTo>
                <a:lnTo>
                  <a:pt x="74168" y="2006"/>
                </a:lnTo>
                <a:lnTo>
                  <a:pt x="35567" y="7477"/>
                </a:lnTo>
                <a:lnTo>
                  <a:pt x="9543" y="15591"/>
                </a:lnTo>
                <a:lnTo>
                  <a:pt x="0" y="25527"/>
                </a:lnTo>
                <a:lnTo>
                  <a:pt x="9543" y="35462"/>
                </a:lnTo>
                <a:lnTo>
                  <a:pt x="35567" y="43576"/>
                </a:lnTo>
                <a:lnTo>
                  <a:pt x="74168" y="49047"/>
                </a:lnTo>
                <a:lnTo>
                  <a:pt x="121437" y="51054"/>
                </a:lnTo>
                <a:lnTo>
                  <a:pt x="364363" y="51054"/>
                </a:lnTo>
                <a:lnTo>
                  <a:pt x="411622" y="53060"/>
                </a:lnTo>
                <a:lnTo>
                  <a:pt x="450215" y="58531"/>
                </a:lnTo>
                <a:lnTo>
                  <a:pt x="476234" y="66645"/>
                </a:lnTo>
                <a:lnTo>
                  <a:pt x="485775" y="76581"/>
                </a:lnTo>
                <a:lnTo>
                  <a:pt x="485775" y="0"/>
                </a:lnTo>
                <a:close/>
              </a:path>
              <a:path w="1943100" h="76835">
                <a:moveTo>
                  <a:pt x="1821688" y="0"/>
                </a:moveTo>
                <a:lnTo>
                  <a:pt x="1457325" y="0"/>
                </a:lnTo>
                <a:lnTo>
                  <a:pt x="1457325" y="76581"/>
                </a:lnTo>
                <a:lnTo>
                  <a:pt x="1466865" y="66645"/>
                </a:lnTo>
                <a:lnTo>
                  <a:pt x="1492885" y="58531"/>
                </a:lnTo>
                <a:lnTo>
                  <a:pt x="1531477" y="53060"/>
                </a:lnTo>
                <a:lnTo>
                  <a:pt x="1578737" y="51054"/>
                </a:lnTo>
                <a:lnTo>
                  <a:pt x="1821688" y="51054"/>
                </a:lnTo>
                <a:lnTo>
                  <a:pt x="1868947" y="49047"/>
                </a:lnTo>
                <a:lnTo>
                  <a:pt x="1907539" y="43576"/>
                </a:lnTo>
                <a:lnTo>
                  <a:pt x="1933559" y="35462"/>
                </a:lnTo>
                <a:lnTo>
                  <a:pt x="1943100" y="25527"/>
                </a:lnTo>
                <a:lnTo>
                  <a:pt x="1933559" y="15591"/>
                </a:lnTo>
                <a:lnTo>
                  <a:pt x="1907539" y="7477"/>
                </a:lnTo>
                <a:lnTo>
                  <a:pt x="1868947" y="2006"/>
                </a:lnTo>
                <a:lnTo>
                  <a:pt x="1821688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162" y="3505961"/>
            <a:ext cx="3886200" cy="612775"/>
          </a:xfrm>
          <a:custGeom>
            <a:avLst/>
            <a:gdLst/>
            <a:ahLst/>
            <a:cxnLst/>
            <a:rect l="l" t="t" r="r" b="b"/>
            <a:pathLst>
              <a:path w="3886200" h="612775">
                <a:moveTo>
                  <a:pt x="0" y="612648"/>
                </a:moveTo>
                <a:lnTo>
                  <a:pt x="485775" y="357377"/>
                </a:lnTo>
                <a:lnTo>
                  <a:pt x="0" y="102107"/>
                </a:lnTo>
                <a:lnTo>
                  <a:pt x="971550" y="102107"/>
                </a:lnTo>
                <a:lnTo>
                  <a:pt x="971550" y="25526"/>
                </a:lnTo>
                <a:lnTo>
                  <a:pt x="981093" y="15591"/>
                </a:lnTo>
                <a:lnTo>
                  <a:pt x="1007117" y="7477"/>
                </a:lnTo>
                <a:lnTo>
                  <a:pt x="1045718" y="2006"/>
                </a:lnTo>
                <a:lnTo>
                  <a:pt x="1092987" y="0"/>
                </a:lnTo>
                <a:lnTo>
                  <a:pt x="2793238" y="0"/>
                </a:lnTo>
                <a:lnTo>
                  <a:pt x="2840497" y="2006"/>
                </a:lnTo>
                <a:lnTo>
                  <a:pt x="2879090" y="7477"/>
                </a:lnTo>
                <a:lnTo>
                  <a:pt x="2905109" y="15591"/>
                </a:lnTo>
                <a:lnTo>
                  <a:pt x="2914650" y="25526"/>
                </a:lnTo>
                <a:lnTo>
                  <a:pt x="2914650" y="102107"/>
                </a:lnTo>
                <a:lnTo>
                  <a:pt x="3886200" y="102107"/>
                </a:lnTo>
                <a:lnTo>
                  <a:pt x="3400425" y="357377"/>
                </a:lnTo>
                <a:lnTo>
                  <a:pt x="3886200" y="612648"/>
                </a:lnTo>
                <a:lnTo>
                  <a:pt x="2550287" y="612648"/>
                </a:lnTo>
                <a:lnTo>
                  <a:pt x="2503027" y="610641"/>
                </a:lnTo>
                <a:lnTo>
                  <a:pt x="2464435" y="605170"/>
                </a:lnTo>
                <a:lnTo>
                  <a:pt x="2438415" y="597056"/>
                </a:lnTo>
                <a:lnTo>
                  <a:pt x="2428875" y="587120"/>
                </a:lnTo>
                <a:lnTo>
                  <a:pt x="2438415" y="577185"/>
                </a:lnTo>
                <a:lnTo>
                  <a:pt x="2464435" y="569071"/>
                </a:lnTo>
                <a:lnTo>
                  <a:pt x="2503027" y="563600"/>
                </a:lnTo>
                <a:lnTo>
                  <a:pt x="2550287" y="561594"/>
                </a:lnTo>
                <a:lnTo>
                  <a:pt x="2793238" y="561594"/>
                </a:lnTo>
                <a:lnTo>
                  <a:pt x="2840497" y="559587"/>
                </a:lnTo>
                <a:lnTo>
                  <a:pt x="2879090" y="554116"/>
                </a:lnTo>
                <a:lnTo>
                  <a:pt x="2905109" y="546002"/>
                </a:lnTo>
                <a:lnTo>
                  <a:pt x="2914650" y="536067"/>
                </a:lnTo>
                <a:lnTo>
                  <a:pt x="2905109" y="526131"/>
                </a:lnTo>
                <a:lnTo>
                  <a:pt x="2879090" y="518017"/>
                </a:lnTo>
                <a:lnTo>
                  <a:pt x="2840497" y="512546"/>
                </a:lnTo>
                <a:lnTo>
                  <a:pt x="2793238" y="510539"/>
                </a:lnTo>
                <a:lnTo>
                  <a:pt x="1092987" y="510539"/>
                </a:lnTo>
                <a:lnTo>
                  <a:pt x="1045718" y="512546"/>
                </a:lnTo>
                <a:lnTo>
                  <a:pt x="1007117" y="518017"/>
                </a:lnTo>
                <a:lnTo>
                  <a:pt x="981093" y="526131"/>
                </a:lnTo>
                <a:lnTo>
                  <a:pt x="971550" y="536067"/>
                </a:lnTo>
                <a:lnTo>
                  <a:pt x="981093" y="546002"/>
                </a:lnTo>
                <a:lnTo>
                  <a:pt x="1007117" y="554116"/>
                </a:lnTo>
                <a:lnTo>
                  <a:pt x="1045718" y="559587"/>
                </a:lnTo>
                <a:lnTo>
                  <a:pt x="1092987" y="561594"/>
                </a:lnTo>
                <a:lnTo>
                  <a:pt x="1335913" y="561594"/>
                </a:lnTo>
                <a:lnTo>
                  <a:pt x="1383172" y="563600"/>
                </a:lnTo>
                <a:lnTo>
                  <a:pt x="1421765" y="569071"/>
                </a:lnTo>
                <a:lnTo>
                  <a:pt x="1447784" y="577185"/>
                </a:lnTo>
                <a:lnTo>
                  <a:pt x="1457325" y="587120"/>
                </a:lnTo>
                <a:lnTo>
                  <a:pt x="1447784" y="597056"/>
                </a:lnTo>
                <a:lnTo>
                  <a:pt x="1421765" y="605170"/>
                </a:lnTo>
                <a:lnTo>
                  <a:pt x="1383172" y="610641"/>
                </a:lnTo>
                <a:lnTo>
                  <a:pt x="1335913" y="612648"/>
                </a:lnTo>
                <a:lnTo>
                  <a:pt x="0" y="612648"/>
                </a:lnTo>
                <a:close/>
              </a:path>
            </a:pathLst>
          </a:custGeom>
          <a:ln w="25907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10486" y="401650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581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82036" y="4016502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76581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4711" y="3608070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3958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7811" y="3608070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3958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143000" y="3545840"/>
            <a:ext cx="2057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70" dirty="0">
                <a:solidFill>
                  <a:srgbClr val="FF0000"/>
                </a:solidFill>
                <a:latin typeface="Trebuchet MS"/>
                <a:cs typeface="Trebuchet MS"/>
              </a:rPr>
              <a:t>Por.variegata</a:t>
            </a:r>
            <a:endParaRPr sz="2400" i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" y="1572767"/>
            <a:ext cx="8324088" cy="462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8891" y="1502663"/>
            <a:ext cx="4517136" cy="4450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1600200"/>
            <a:ext cx="8229600" cy="4526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509941"/>
            <a:ext cx="6245860" cy="4174219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125" dirty="0" smtClean="0">
                <a:latin typeface="Arial"/>
                <a:cs typeface="Arial"/>
              </a:rPr>
              <a:t>Hemoglobin</a:t>
            </a:r>
            <a:r>
              <a:rPr lang="en-US" sz="3200" i="1" spc="-125" dirty="0" smtClean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80" dirty="0" err="1" smtClean="0">
                <a:latin typeface="Arial"/>
                <a:cs typeface="Arial"/>
              </a:rPr>
              <a:t>Myoglobin</a:t>
            </a:r>
            <a:r>
              <a:rPr lang="en-US" sz="3200" i="1" spc="-80" dirty="0" smtClean="0">
                <a:latin typeface="Arial"/>
                <a:cs typeface="Arial"/>
              </a:rPr>
              <a:t>.</a:t>
            </a:r>
            <a:endParaRPr lang="ar-SA" sz="3200" i="1" spc="-8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165" dirty="0" err="1" smtClean="0">
                <a:latin typeface="Arial"/>
                <a:cs typeface="Arial"/>
              </a:rPr>
              <a:t>Cytochromes</a:t>
            </a:r>
            <a:r>
              <a:rPr lang="en-US" sz="3200" i="1" spc="-165" dirty="0" smtClean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200" dirty="0" err="1" smtClean="0">
                <a:latin typeface="Arial"/>
                <a:cs typeface="Arial"/>
              </a:rPr>
              <a:t>Peroxidase</a:t>
            </a:r>
            <a:r>
              <a:rPr lang="en-US" sz="3200" i="1" spc="-200" dirty="0" smtClean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220" dirty="0" err="1" smtClean="0">
                <a:latin typeface="Arial"/>
                <a:cs typeface="Arial"/>
              </a:rPr>
              <a:t>Catalase</a:t>
            </a:r>
            <a:r>
              <a:rPr lang="en-US" sz="3200" i="1" spc="-220" dirty="0" smtClean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130" dirty="0">
                <a:latin typeface="Arial"/>
                <a:cs typeface="Arial"/>
              </a:rPr>
              <a:t>Tryptophan</a:t>
            </a:r>
            <a:r>
              <a:rPr sz="3200" i="1" spc="-204" dirty="0">
                <a:latin typeface="Arial"/>
                <a:cs typeface="Arial"/>
              </a:rPr>
              <a:t> </a:t>
            </a:r>
            <a:r>
              <a:rPr sz="3200" i="1" spc="-120" dirty="0" err="1" smtClean="0">
                <a:latin typeface="Arial"/>
                <a:cs typeface="Arial"/>
              </a:rPr>
              <a:t>pyrrolase</a:t>
            </a:r>
            <a:r>
              <a:rPr lang="en-US" sz="3200" i="1" spc="-120" dirty="0" smtClean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40" dirty="0">
                <a:latin typeface="Arial"/>
                <a:cs typeface="Arial"/>
              </a:rPr>
              <a:t>Nitric </a:t>
            </a:r>
            <a:r>
              <a:rPr sz="3200" i="1" spc="-125" dirty="0">
                <a:latin typeface="Arial"/>
                <a:cs typeface="Arial"/>
              </a:rPr>
              <a:t>oxide</a:t>
            </a:r>
            <a:r>
              <a:rPr sz="3200" i="1" spc="-340" dirty="0">
                <a:latin typeface="Arial"/>
                <a:cs typeface="Arial"/>
              </a:rPr>
              <a:t> </a:t>
            </a:r>
            <a:r>
              <a:rPr sz="3200" i="1" spc="-165" dirty="0">
                <a:latin typeface="Arial"/>
                <a:cs typeface="Arial"/>
              </a:rPr>
              <a:t>synthase.</a:t>
            </a:r>
            <a:endParaRPr sz="3200" i="1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9955" y="249936"/>
            <a:ext cx="8324088" cy="1039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54223" y="224027"/>
            <a:ext cx="4034028" cy="1258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274320"/>
            <a:ext cx="8229600" cy="944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802143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123825" rIns="0" bIns="0" rtlCol="0">
            <a:spAutoFit/>
          </a:bodyPr>
          <a:lstStyle/>
          <a:p>
            <a:pPr marL="2475865">
              <a:lnSpc>
                <a:spcPct val="100000"/>
              </a:lnSpc>
              <a:spcBef>
                <a:spcPts val="975"/>
              </a:spcBef>
            </a:pPr>
            <a:r>
              <a:rPr sz="4400" i="1" spc="-665" dirty="0">
                <a:solidFill>
                  <a:srgbClr val="FFFFFF"/>
                </a:solidFill>
              </a:rPr>
              <a:t>Heme </a:t>
            </a:r>
            <a:r>
              <a:rPr sz="4400" i="1" spc="-409" dirty="0">
                <a:solidFill>
                  <a:srgbClr val="FFFFFF"/>
                </a:solidFill>
              </a:rPr>
              <a:t>is </a:t>
            </a:r>
            <a:r>
              <a:rPr sz="4400" i="1" spc="-385" dirty="0">
                <a:solidFill>
                  <a:srgbClr val="FFFFFF"/>
                </a:solidFill>
              </a:rPr>
              <a:t>present</a:t>
            </a:r>
            <a:r>
              <a:rPr sz="4400" i="1" spc="-434" dirty="0">
                <a:solidFill>
                  <a:srgbClr val="FFFFFF"/>
                </a:solidFill>
              </a:rPr>
              <a:t> </a:t>
            </a:r>
            <a:r>
              <a:rPr sz="4400" i="1" spc="-390" dirty="0">
                <a:solidFill>
                  <a:srgbClr val="FFFFFF"/>
                </a:solidFill>
              </a:rPr>
              <a:t>in:</a:t>
            </a:r>
            <a:endParaRPr sz="44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284" y="2231135"/>
            <a:ext cx="4585716" cy="2109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54595" y="2711195"/>
            <a:ext cx="1531620" cy="1455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9955" y="246888"/>
            <a:ext cx="8324088" cy="10393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3035" y="176784"/>
            <a:ext cx="4969764" cy="1365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74320"/>
            <a:ext cx="8229600" cy="944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83292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93345" rIns="0" bIns="0" rtlCol="0">
            <a:spAutoFit/>
          </a:bodyPr>
          <a:lstStyle/>
          <a:p>
            <a:pPr marL="2145030">
              <a:lnSpc>
                <a:spcPct val="100000"/>
              </a:lnSpc>
              <a:spcBef>
                <a:spcPts val="735"/>
              </a:spcBef>
            </a:pPr>
            <a:r>
              <a:rPr sz="4800" i="1" spc="-525" dirty="0"/>
              <a:t>Step-9</a:t>
            </a:r>
            <a:r>
              <a:rPr sz="4800" i="1" spc="-365" dirty="0"/>
              <a:t> </a:t>
            </a:r>
            <a:r>
              <a:rPr sz="4800" i="1" spc="-455" dirty="0"/>
              <a:t>(</a:t>
            </a:r>
            <a:r>
              <a:rPr sz="4800" i="1" spc="-455" dirty="0" smtClean="0"/>
              <a:t>mitochondria </a:t>
            </a:r>
            <a:r>
              <a:rPr lang="ar-SA" sz="4800" spc="-455" dirty="0" err="1" smtClean="0"/>
              <a:t>(</a:t>
            </a:r>
            <a:endParaRPr sz="4800" dirty="0"/>
          </a:p>
        </p:txBody>
      </p:sp>
      <p:sp>
        <p:nvSpPr>
          <p:cNvPr id="8" name="object 8"/>
          <p:cNvSpPr/>
          <p:nvPr/>
        </p:nvSpPr>
        <p:spPr>
          <a:xfrm>
            <a:off x="3250692" y="1583436"/>
            <a:ext cx="3454907" cy="11353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83990" y="1686509"/>
            <a:ext cx="2666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60" dirty="0">
                <a:solidFill>
                  <a:srgbClr val="FFFFFF"/>
                </a:solidFill>
                <a:latin typeface="Trebuchet MS"/>
                <a:cs typeface="Trebuchet MS"/>
              </a:rPr>
              <a:t>Protoporphyrin</a:t>
            </a:r>
            <a:r>
              <a:rPr sz="2800" b="1" spc="-2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90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87240" y="2269235"/>
            <a:ext cx="425196" cy="28453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4333" y="2288285"/>
            <a:ext cx="171450" cy="2591435"/>
          </a:xfrm>
          <a:custGeom>
            <a:avLst/>
            <a:gdLst/>
            <a:ahLst/>
            <a:cxnLst/>
            <a:rect l="l" t="t" r="r" b="b"/>
            <a:pathLst>
              <a:path w="171450" h="2591435">
                <a:moveTo>
                  <a:pt x="16498" y="2419824"/>
                </a:moveTo>
                <a:lnTo>
                  <a:pt x="9304" y="2422271"/>
                </a:lnTo>
                <a:lnTo>
                  <a:pt x="3679" y="2427321"/>
                </a:lnTo>
                <a:lnTo>
                  <a:pt x="494" y="2433907"/>
                </a:lnTo>
                <a:lnTo>
                  <a:pt x="0" y="2441184"/>
                </a:lnTo>
                <a:lnTo>
                  <a:pt x="2446" y="2448306"/>
                </a:lnTo>
                <a:lnTo>
                  <a:pt x="85504" y="2590927"/>
                </a:lnTo>
                <a:lnTo>
                  <a:pt x="107598" y="2553081"/>
                </a:lnTo>
                <a:lnTo>
                  <a:pt x="66454" y="2553081"/>
                </a:lnTo>
                <a:lnTo>
                  <a:pt x="66500" y="2482547"/>
                </a:lnTo>
                <a:lnTo>
                  <a:pt x="35339" y="2429129"/>
                </a:lnTo>
                <a:lnTo>
                  <a:pt x="30360" y="2423503"/>
                </a:lnTo>
                <a:lnTo>
                  <a:pt x="23798" y="2420318"/>
                </a:lnTo>
                <a:lnTo>
                  <a:pt x="16498" y="2419824"/>
                </a:lnTo>
                <a:close/>
              </a:path>
              <a:path w="171450" h="2591435">
                <a:moveTo>
                  <a:pt x="66500" y="2482547"/>
                </a:moveTo>
                <a:lnTo>
                  <a:pt x="66454" y="2553081"/>
                </a:lnTo>
                <a:lnTo>
                  <a:pt x="104554" y="2553081"/>
                </a:lnTo>
                <a:lnTo>
                  <a:pt x="104560" y="2543429"/>
                </a:lnTo>
                <a:lnTo>
                  <a:pt x="69121" y="2543429"/>
                </a:lnTo>
                <a:lnTo>
                  <a:pt x="85577" y="2515250"/>
                </a:lnTo>
                <a:lnTo>
                  <a:pt x="66500" y="2482547"/>
                </a:lnTo>
                <a:close/>
              </a:path>
              <a:path w="171450" h="2591435">
                <a:moveTo>
                  <a:pt x="154709" y="2419933"/>
                </a:moveTo>
                <a:lnTo>
                  <a:pt x="104675" y="2482547"/>
                </a:lnTo>
                <a:lnTo>
                  <a:pt x="104554" y="2553081"/>
                </a:lnTo>
                <a:lnTo>
                  <a:pt x="107598" y="2553081"/>
                </a:lnTo>
                <a:lnTo>
                  <a:pt x="168689" y="2448433"/>
                </a:lnTo>
                <a:lnTo>
                  <a:pt x="171154" y="2441257"/>
                </a:lnTo>
                <a:lnTo>
                  <a:pt x="170689" y="2433986"/>
                </a:lnTo>
                <a:lnTo>
                  <a:pt x="167511" y="2427430"/>
                </a:lnTo>
                <a:lnTo>
                  <a:pt x="161831" y="2422397"/>
                </a:lnTo>
                <a:lnTo>
                  <a:pt x="154709" y="2419933"/>
                </a:lnTo>
                <a:close/>
              </a:path>
              <a:path w="171450" h="2591435">
                <a:moveTo>
                  <a:pt x="85577" y="2515250"/>
                </a:moveTo>
                <a:lnTo>
                  <a:pt x="69121" y="2543429"/>
                </a:lnTo>
                <a:lnTo>
                  <a:pt x="102014" y="2543429"/>
                </a:lnTo>
                <a:lnTo>
                  <a:pt x="85577" y="2515250"/>
                </a:lnTo>
                <a:close/>
              </a:path>
              <a:path w="171450" h="2591435">
                <a:moveTo>
                  <a:pt x="104600" y="2482676"/>
                </a:moveTo>
                <a:lnTo>
                  <a:pt x="85577" y="2515250"/>
                </a:lnTo>
                <a:lnTo>
                  <a:pt x="102014" y="2543429"/>
                </a:lnTo>
                <a:lnTo>
                  <a:pt x="104560" y="2543429"/>
                </a:lnTo>
                <a:lnTo>
                  <a:pt x="104600" y="2482676"/>
                </a:lnTo>
                <a:close/>
              </a:path>
              <a:path w="171450" h="2591435">
                <a:moveTo>
                  <a:pt x="106205" y="0"/>
                </a:moveTo>
                <a:lnTo>
                  <a:pt x="68105" y="0"/>
                </a:lnTo>
                <a:lnTo>
                  <a:pt x="66540" y="2419824"/>
                </a:lnTo>
                <a:lnTo>
                  <a:pt x="66575" y="2482676"/>
                </a:lnTo>
                <a:lnTo>
                  <a:pt x="85577" y="2515250"/>
                </a:lnTo>
                <a:lnTo>
                  <a:pt x="104600" y="2482676"/>
                </a:lnTo>
                <a:lnTo>
                  <a:pt x="106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4796" y="3092195"/>
            <a:ext cx="2369820" cy="6934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9876" y="3032760"/>
            <a:ext cx="601979" cy="4815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98194" y="2830194"/>
            <a:ext cx="2197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90" dirty="0">
                <a:latin typeface="Trebuchet MS"/>
                <a:cs typeface="Trebuchet MS"/>
              </a:rPr>
              <a:t>Ferrochetalase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58361" y="5182361"/>
            <a:ext cx="2590800" cy="130810"/>
          </a:xfrm>
          <a:custGeom>
            <a:avLst/>
            <a:gdLst/>
            <a:ahLst/>
            <a:cxnLst/>
            <a:rect l="l" t="t" r="r" b="b"/>
            <a:pathLst>
              <a:path w="2590800" h="130810">
                <a:moveTo>
                  <a:pt x="2590800" y="0"/>
                </a:moveTo>
                <a:lnTo>
                  <a:pt x="0" y="0"/>
                </a:lnTo>
                <a:lnTo>
                  <a:pt x="130301" y="130301"/>
                </a:lnTo>
                <a:lnTo>
                  <a:pt x="2460498" y="130301"/>
                </a:lnTo>
                <a:lnTo>
                  <a:pt x="2590800" y="0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8361" y="6094476"/>
            <a:ext cx="2590800" cy="130810"/>
          </a:xfrm>
          <a:custGeom>
            <a:avLst/>
            <a:gdLst/>
            <a:ahLst/>
            <a:cxnLst/>
            <a:rect l="l" t="t" r="r" b="b"/>
            <a:pathLst>
              <a:path w="2590800" h="130810">
                <a:moveTo>
                  <a:pt x="2460498" y="0"/>
                </a:moveTo>
                <a:lnTo>
                  <a:pt x="130301" y="0"/>
                </a:lnTo>
                <a:lnTo>
                  <a:pt x="0" y="130302"/>
                </a:lnTo>
                <a:lnTo>
                  <a:pt x="2590800" y="130302"/>
                </a:lnTo>
                <a:lnTo>
                  <a:pt x="2460498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8361" y="5182361"/>
            <a:ext cx="130810" cy="1042669"/>
          </a:xfrm>
          <a:custGeom>
            <a:avLst/>
            <a:gdLst/>
            <a:ahLst/>
            <a:cxnLst/>
            <a:rect l="l" t="t" r="r" b="b"/>
            <a:pathLst>
              <a:path w="130810" h="1042670">
                <a:moveTo>
                  <a:pt x="0" y="0"/>
                </a:moveTo>
                <a:lnTo>
                  <a:pt x="0" y="1042416"/>
                </a:lnTo>
                <a:lnTo>
                  <a:pt x="130301" y="912113"/>
                </a:lnTo>
                <a:lnTo>
                  <a:pt x="130301" y="130301"/>
                </a:lnTo>
                <a:lnTo>
                  <a:pt x="0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8859" y="5182361"/>
            <a:ext cx="130810" cy="1042669"/>
          </a:xfrm>
          <a:custGeom>
            <a:avLst/>
            <a:gdLst/>
            <a:ahLst/>
            <a:cxnLst/>
            <a:rect l="l" t="t" r="r" b="b"/>
            <a:pathLst>
              <a:path w="130810" h="1042670">
                <a:moveTo>
                  <a:pt x="130301" y="0"/>
                </a:moveTo>
                <a:lnTo>
                  <a:pt x="0" y="130301"/>
                </a:lnTo>
                <a:lnTo>
                  <a:pt x="0" y="912113"/>
                </a:lnTo>
                <a:lnTo>
                  <a:pt x="130301" y="1042416"/>
                </a:lnTo>
                <a:lnTo>
                  <a:pt x="130301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58361" y="5182361"/>
            <a:ext cx="2590800" cy="1042669"/>
          </a:xfrm>
          <a:custGeom>
            <a:avLst/>
            <a:gdLst/>
            <a:ahLst/>
            <a:cxnLst/>
            <a:rect l="l" t="t" r="r" b="b"/>
            <a:pathLst>
              <a:path w="2590800" h="1042670">
                <a:moveTo>
                  <a:pt x="0" y="0"/>
                </a:moveTo>
                <a:lnTo>
                  <a:pt x="2590800" y="0"/>
                </a:lnTo>
                <a:lnTo>
                  <a:pt x="2590800" y="1042416"/>
                </a:lnTo>
                <a:lnTo>
                  <a:pt x="0" y="1042416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8361" y="5182361"/>
            <a:ext cx="130810" cy="130810"/>
          </a:xfrm>
          <a:custGeom>
            <a:avLst/>
            <a:gdLst/>
            <a:ahLst/>
            <a:cxnLst/>
            <a:rect l="l" t="t" r="r" b="b"/>
            <a:pathLst>
              <a:path w="130810" h="130810">
                <a:moveTo>
                  <a:pt x="0" y="0"/>
                </a:moveTo>
                <a:lnTo>
                  <a:pt x="130301" y="130301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8361" y="6094476"/>
            <a:ext cx="130810" cy="130810"/>
          </a:xfrm>
          <a:custGeom>
            <a:avLst/>
            <a:gdLst/>
            <a:ahLst/>
            <a:cxnLst/>
            <a:rect l="l" t="t" r="r" b="b"/>
            <a:pathLst>
              <a:path w="130810" h="130810">
                <a:moveTo>
                  <a:pt x="0" y="130302"/>
                </a:moveTo>
                <a:lnTo>
                  <a:pt x="130301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18859" y="5182361"/>
            <a:ext cx="130810" cy="130810"/>
          </a:xfrm>
          <a:custGeom>
            <a:avLst/>
            <a:gdLst/>
            <a:ahLst/>
            <a:cxnLst/>
            <a:rect l="l" t="t" r="r" b="b"/>
            <a:pathLst>
              <a:path w="130810" h="130810">
                <a:moveTo>
                  <a:pt x="130301" y="0"/>
                </a:moveTo>
                <a:lnTo>
                  <a:pt x="0" y="130301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18859" y="6094476"/>
            <a:ext cx="130810" cy="130810"/>
          </a:xfrm>
          <a:custGeom>
            <a:avLst/>
            <a:gdLst/>
            <a:ahLst/>
            <a:cxnLst/>
            <a:rect l="l" t="t" r="r" b="b"/>
            <a:pathLst>
              <a:path w="130810" h="130810">
                <a:moveTo>
                  <a:pt x="130301" y="130302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88664" y="5312664"/>
            <a:ext cx="2330450" cy="651460"/>
          </a:xfrm>
          <a:prstGeom prst="rect">
            <a:avLst/>
          </a:prstGeom>
          <a:solidFill>
            <a:srgbClr val="FF0000"/>
          </a:solidFill>
          <a:ln w="25907">
            <a:solidFill>
              <a:srgbClr val="385D89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280"/>
              </a:spcBef>
            </a:pPr>
            <a:r>
              <a:rPr sz="4000" b="1" i="1" spc="-245" dirty="0">
                <a:solidFill>
                  <a:srgbClr val="FFFFFF"/>
                </a:solidFill>
                <a:latin typeface="Trebuchet MS"/>
                <a:cs typeface="Trebuchet MS"/>
              </a:rPr>
              <a:t>Heme</a:t>
            </a:r>
            <a:endParaRPr sz="4000" i="1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1" y="4115561"/>
            <a:ext cx="4648200" cy="762000"/>
          </a:xfrm>
          <a:custGeom>
            <a:avLst/>
            <a:gdLst/>
            <a:ahLst/>
            <a:cxnLst/>
            <a:rect l="l" t="t" r="r" b="b"/>
            <a:pathLst>
              <a:path w="4648200" h="762000">
                <a:moveTo>
                  <a:pt x="4648200" y="127000"/>
                </a:moveTo>
                <a:lnTo>
                  <a:pt x="0" y="127000"/>
                </a:lnTo>
                <a:lnTo>
                  <a:pt x="581025" y="444500"/>
                </a:lnTo>
                <a:lnTo>
                  <a:pt x="0" y="762000"/>
                </a:lnTo>
                <a:lnTo>
                  <a:pt x="1597787" y="762000"/>
                </a:lnTo>
                <a:lnTo>
                  <a:pt x="1654349" y="759503"/>
                </a:lnTo>
                <a:lnTo>
                  <a:pt x="1700529" y="752697"/>
                </a:lnTo>
                <a:lnTo>
                  <a:pt x="1731660" y="742604"/>
                </a:lnTo>
                <a:lnTo>
                  <a:pt x="1743075" y="730250"/>
                </a:lnTo>
                <a:lnTo>
                  <a:pt x="1731660" y="717895"/>
                </a:lnTo>
                <a:lnTo>
                  <a:pt x="1700530" y="707802"/>
                </a:lnTo>
                <a:lnTo>
                  <a:pt x="1654349" y="700996"/>
                </a:lnTo>
                <a:lnTo>
                  <a:pt x="1597787" y="698500"/>
                </a:lnTo>
                <a:lnTo>
                  <a:pt x="1307338" y="698500"/>
                </a:lnTo>
                <a:lnTo>
                  <a:pt x="1250780" y="696003"/>
                </a:lnTo>
                <a:lnTo>
                  <a:pt x="1204599" y="689197"/>
                </a:lnTo>
                <a:lnTo>
                  <a:pt x="1173465" y="679104"/>
                </a:lnTo>
                <a:lnTo>
                  <a:pt x="1162050" y="666750"/>
                </a:lnTo>
                <a:lnTo>
                  <a:pt x="1173465" y="654395"/>
                </a:lnTo>
                <a:lnTo>
                  <a:pt x="1204599" y="644302"/>
                </a:lnTo>
                <a:lnTo>
                  <a:pt x="1250780" y="637496"/>
                </a:lnTo>
                <a:lnTo>
                  <a:pt x="1307338" y="635000"/>
                </a:lnTo>
                <a:lnTo>
                  <a:pt x="4415790" y="635000"/>
                </a:lnTo>
                <a:lnTo>
                  <a:pt x="4067175" y="444500"/>
                </a:lnTo>
                <a:lnTo>
                  <a:pt x="4648200" y="127000"/>
                </a:lnTo>
                <a:close/>
              </a:path>
              <a:path w="4648200" h="762000">
                <a:moveTo>
                  <a:pt x="4415790" y="635000"/>
                </a:moveTo>
                <a:lnTo>
                  <a:pt x="3340862" y="635000"/>
                </a:lnTo>
                <a:lnTo>
                  <a:pt x="3397424" y="637496"/>
                </a:lnTo>
                <a:lnTo>
                  <a:pt x="3443605" y="644302"/>
                </a:lnTo>
                <a:lnTo>
                  <a:pt x="3474735" y="654395"/>
                </a:lnTo>
                <a:lnTo>
                  <a:pt x="3486150" y="666750"/>
                </a:lnTo>
                <a:lnTo>
                  <a:pt x="3474735" y="679104"/>
                </a:lnTo>
                <a:lnTo>
                  <a:pt x="3443604" y="689197"/>
                </a:lnTo>
                <a:lnTo>
                  <a:pt x="3397424" y="696003"/>
                </a:lnTo>
                <a:lnTo>
                  <a:pt x="3340862" y="698500"/>
                </a:lnTo>
                <a:lnTo>
                  <a:pt x="3050413" y="698500"/>
                </a:lnTo>
                <a:lnTo>
                  <a:pt x="2993850" y="700996"/>
                </a:lnTo>
                <a:lnTo>
                  <a:pt x="2947670" y="707802"/>
                </a:lnTo>
                <a:lnTo>
                  <a:pt x="2916539" y="717895"/>
                </a:lnTo>
                <a:lnTo>
                  <a:pt x="2905125" y="730250"/>
                </a:lnTo>
                <a:lnTo>
                  <a:pt x="2916539" y="742604"/>
                </a:lnTo>
                <a:lnTo>
                  <a:pt x="2947670" y="752697"/>
                </a:lnTo>
                <a:lnTo>
                  <a:pt x="2993850" y="759503"/>
                </a:lnTo>
                <a:lnTo>
                  <a:pt x="3050413" y="762000"/>
                </a:lnTo>
                <a:lnTo>
                  <a:pt x="4648200" y="762000"/>
                </a:lnTo>
                <a:lnTo>
                  <a:pt x="4415790" y="635000"/>
                </a:lnTo>
                <a:close/>
              </a:path>
              <a:path w="4648200" h="762000">
                <a:moveTo>
                  <a:pt x="3340862" y="0"/>
                </a:moveTo>
                <a:lnTo>
                  <a:pt x="1307338" y="0"/>
                </a:lnTo>
                <a:lnTo>
                  <a:pt x="1250780" y="2496"/>
                </a:lnTo>
                <a:lnTo>
                  <a:pt x="1204599" y="9302"/>
                </a:lnTo>
                <a:lnTo>
                  <a:pt x="1173465" y="19395"/>
                </a:lnTo>
                <a:lnTo>
                  <a:pt x="1162050" y="31750"/>
                </a:lnTo>
                <a:lnTo>
                  <a:pt x="1162050" y="127000"/>
                </a:lnTo>
                <a:lnTo>
                  <a:pt x="3486150" y="127000"/>
                </a:lnTo>
                <a:lnTo>
                  <a:pt x="3486150" y="31750"/>
                </a:lnTo>
                <a:lnTo>
                  <a:pt x="3474735" y="19395"/>
                </a:lnTo>
                <a:lnTo>
                  <a:pt x="3443604" y="9302"/>
                </a:lnTo>
                <a:lnTo>
                  <a:pt x="3397424" y="2496"/>
                </a:lnTo>
                <a:lnTo>
                  <a:pt x="334086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2811" y="4750561"/>
            <a:ext cx="2324100" cy="95250"/>
          </a:xfrm>
          <a:custGeom>
            <a:avLst/>
            <a:gdLst/>
            <a:ahLst/>
            <a:cxnLst/>
            <a:rect l="l" t="t" r="r" b="b"/>
            <a:pathLst>
              <a:path w="2324100" h="95250">
                <a:moveTo>
                  <a:pt x="581025" y="0"/>
                </a:moveTo>
                <a:lnTo>
                  <a:pt x="145287" y="0"/>
                </a:lnTo>
                <a:lnTo>
                  <a:pt x="88730" y="2496"/>
                </a:lnTo>
                <a:lnTo>
                  <a:pt x="42549" y="9302"/>
                </a:lnTo>
                <a:lnTo>
                  <a:pt x="11415" y="19395"/>
                </a:lnTo>
                <a:lnTo>
                  <a:pt x="0" y="31750"/>
                </a:lnTo>
                <a:lnTo>
                  <a:pt x="11415" y="44104"/>
                </a:lnTo>
                <a:lnTo>
                  <a:pt x="42549" y="54197"/>
                </a:lnTo>
                <a:lnTo>
                  <a:pt x="88730" y="61003"/>
                </a:lnTo>
                <a:lnTo>
                  <a:pt x="145287" y="63500"/>
                </a:lnTo>
                <a:lnTo>
                  <a:pt x="435737" y="63500"/>
                </a:lnTo>
                <a:lnTo>
                  <a:pt x="492299" y="65996"/>
                </a:lnTo>
                <a:lnTo>
                  <a:pt x="538480" y="72802"/>
                </a:lnTo>
                <a:lnTo>
                  <a:pt x="569610" y="82895"/>
                </a:lnTo>
                <a:lnTo>
                  <a:pt x="581025" y="95250"/>
                </a:lnTo>
                <a:lnTo>
                  <a:pt x="581025" y="0"/>
                </a:lnTo>
                <a:close/>
              </a:path>
              <a:path w="2324100" h="95250">
                <a:moveTo>
                  <a:pt x="2178812" y="0"/>
                </a:moveTo>
                <a:lnTo>
                  <a:pt x="1743075" y="0"/>
                </a:lnTo>
                <a:lnTo>
                  <a:pt x="1743075" y="95250"/>
                </a:lnTo>
                <a:lnTo>
                  <a:pt x="1754489" y="82895"/>
                </a:lnTo>
                <a:lnTo>
                  <a:pt x="1785620" y="72802"/>
                </a:lnTo>
                <a:lnTo>
                  <a:pt x="1831800" y="65996"/>
                </a:lnTo>
                <a:lnTo>
                  <a:pt x="1888363" y="63500"/>
                </a:lnTo>
                <a:lnTo>
                  <a:pt x="2178812" y="63500"/>
                </a:lnTo>
                <a:lnTo>
                  <a:pt x="2235374" y="61003"/>
                </a:lnTo>
                <a:lnTo>
                  <a:pt x="2281555" y="54197"/>
                </a:lnTo>
                <a:lnTo>
                  <a:pt x="2312685" y="44104"/>
                </a:lnTo>
                <a:lnTo>
                  <a:pt x="2324100" y="31750"/>
                </a:lnTo>
                <a:lnTo>
                  <a:pt x="2312685" y="19395"/>
                </a:lnTo>
                <a:lnTo>
                  <a:pt x="2281554" y="9302"/>
                </a:lnTo>
                <a:lnTo>
                  <a:pt x="2235374" y="2496"/>
                </a:lnTo>
                <a:lnTo>
                  <a:pt x="2178812" y="0"/>
                </a:lnTo>
                <a:close/>
              </a:path>
            </a:pathLst>
          </a:custGeom>
          <a:solidFill>
            <a:srgbClr val="CD9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1" y="4115561"/>
            <a:ext cx="4648200" cy="762000"/>
          </a:xfrm>
          <a:custGeom>
            <a:avLst/>
            <a:gdLst/>
            <a:ahLst/>
            <a:cxnLst/>
            <a:rect l="l" t="t" r="r" b="b"/>
            <a:pathLst>
              <a:path w="4648200" h="762000">
                <a:moveTo>
                  <a:pt x="0" y="762000"/>
                </a:moveTo>
                <a:lnTo>
                  <a:pt x="581025" y="444500"/>
                </a:lnTo>
                <a:lnTo>
                  <a:pt x="0" y="127000"/>
                </a:lnTo>
                <a:lnTo>
                  <a:pt x="1162050" y="127000"/>
                </a:lnTo>
                <a:lnTo>
                  <a:pt x="1162050" y="31750"/>
                </a:lnTo>
                <a:lnTo>
                  <a:pt x="1173465" y="19395"/>
                </a:lnTo>
                <a:lnTo>
                  <a:pt x="1204599" y="9302"/>
                </a:lnTo>
                <a:lnTo>
                  <a:pt x="1250780" y="2496"/>
                </a:lnTo>
                <a:lnTo>
                  <a:pt x="1307338" y="0"/>
                </a:lnTo>
                <a:lnTo>
                  <a:pt x="3340862" y="0"/>
                </a:lnTo>
                <a:lnTo>
                  <a:pt x="3397424" y="2496"/>
                </a:lnTo>
                <a:lnTo>
                  <a:pt x="3443605" y="9302"/>
                </a:lnTo>
                <a:lnTo>
                  <a:pt x="3474735" y="19395"/>
                </a:lnTo>
                <a:lnTo>
                  <a:pt x="3486150" y="31750"/>
                </a:lnTo>
                <a:lnTo>
                  <a:pt x="3486150" y="127000"/>
                </a:lnTo>
                <a:lnTo>
                  <a:pt x="4648200" y="127000"/>
                </a:lnTo>
                <a:lnTo>
                  <a:pt x="4067175" y="444500"/>
                </a:lnTo>
                <a:lnTo>
                  <a:pt x="4648200" y="762000"/>
                </a:lnTo>
                <a:lnTo>
                  <a:pt x="3050413" y="762000"/>
                </a:lnTo>
                <a:lnTo>
                  <a:pt x="2993850" y="759503"/>
                </a:lnTo>
                <a:lnTo>
                  <a:pt x="2947670" y="752697"/>
                </a:lnTo>
                <a:lnTo>
                  <a:pt x="2916539" y="742604"/>
                </a:lnTo>
                <a:lnTo>
                  <a:pt x="2905125" y="730250"/>
                </a:lnTo>
                <a:lnTo>
                  <a:pt x="2916539" y="717895"/>
                </a:lnTo>
                <a:lnTo>
                  <a:pt x="2947670" y="707802"/>
                </a:lnTo>
                <a:lnTo>
                  <a:pt x="2993850" y="700996"/>
                </a:lnTo>
                <a:lnTo>
                  <a:pt x="3050413" y="698500"/>
                </a:lnTo>
                <a:lnTo>
                  <a:pt x="3340862" y="698500"/>
                </a:lnTo>
                <a:lnTo>
                  <a:pt x="3397424" y="696003"/>
                </a:lnTo>
                <a:lnTo>
                  <a:pt x="3443605" y="689197"/>
                </a:lnTo>
                <a:lnTo>
                  <a:pt x="3474735" y="679104"/>
                </a:lnTo>
                <a:lnTo>
                  <a:pt x="3486150" y="666750"/>
                </a:lnTo>
                <a:lnTo>
                  <a:pt x="3474735" y="654395"/>
                </a:lnTo>
                <a:lnTo>
                  <a:pt x="3443604" y="644302"/>
                </a:lnTo>
                <a:lnTo>
                  <a:pt x="3397424" y="637496"/>
                </a:lnTo>
                <a:lnTo>
                  <a:pt x="3340862" y="635000"/>
                </a:lnTo>
                <a:lnTo>
                  <a:pt x="1307338" y="635000"/>
                </a:lnTo>
                <a:lnTo>
                  <a:pt x="1250780" y="637496"/>
                </a:lnTo>
                <a:lnTo>
                  <a:pt x="1204599" y="644302"/>
                </a:lnTo>
                <a:lnTo>
                  <a:pt x="1173465" y="654395"/>
                </a:lnTo>
                <a:lnTo>
                  <a:pt x="1162050" y="666750"/>
                </a:lnTo>
                <a:lnTo>
                  <a:pt x="1173465" y="679104"/>
                </a:lnTo>
                <a:lnTo>
                  <a:pt x="1204599" y="689197"/>
                </a:lnTo>
                <a:lnTo>
                  <a:pt x="1250780" y="696003"/>
                </a:lnTo>
                <a:lnTo>
                  <a:pt x="1307338" y="698500"/>
                </a:lnTo>
                <a:lnTo>
                  <a:pt x="1597787" y="698500"/>
                </a:lnTo>
                <a:lnTo>
                  <a:pt x="1654349" y="700996"/>
                </a:lnTo>
                <a:lnTo>
                  <a:pt x="1700529" y="707802"/>
                </a:lnTo>
                <a:lnTo>
                  <a:pt x="1731660" y="717895"/>
                </a:lnTo>
                <a:lnTo>
                  <a:pt x="1743075" y="730250"/>
                </a:lnTo>
                <a:lnTo>
                  <a:pt x="1731660" y="742604"/>
                </a:lnTo>
                <a:lnTo>
                  <a:pt x="1700530" y="752697"/>
                </a:lnTo>
                <a:lnTo>
                  <a:pt x="1654349" y="759503"/>
                </a:lnTo>
                <a:lnTo>
                  <a:pt x="1597787" y="762000"/>
                </a:lnTo>
                <a:lnTo>
                  <a:pt x="0" y="7620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3836" y="4750561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5886" y="4750561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95250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2811" y="4242561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539750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6911" y="4242561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0"/>
                </a:moveTo>
                <a:lnTo>
                  <a:pt x="0" y="53975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89380" y="4251452"/>
            <a:ext cx="19634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114" dirty="0">
                <a:solidFill>
                  <a:srgbClr val="FF0000"/>
                </a:solidFill>
                <a:latin typeface="Trebuchet MS"/>
                <a:cs typeface="Trebuchet MS"/>
              </a:rPr>
              <a:t>H.protoporphyria</a:t>
            </a:r>
            <a:endParaRPr sz="2000" i="1" dirty="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0739" y="1921205"/>
            <a:ext cx="16414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1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Heme</a:t>
            </a:r>
            <a:r>
              <a:rPr sz="2000" b="1" u="heavy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u="heavy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synthase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04800"/>
            <a:ext cx="8409384" cy="6136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" y="246888"/>
            <a:ext cx="8324088" cy="1115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6588" y="259079"/>
            <a:ext cx="5926836" cy="125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4320"/>
            <a:ext cx="8229600" cy="1021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840615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275"/>
              </a:spcBef>
            </a:pPr>
            <a:r>
              <a:rPr sz="4400" i="1" spc="-465" dirty="0"/>
              <a:t>Regulation </a:t>
            </a:r>
            <a:r>
              <a:rPr sz="4400" i="1" spc="-545" dirty="0"/>
              <a:t>of </a:t>
            </a:r>
            <a:r>
              <a:rPr lang="ar-SA" sz="4400" i="1" spc="-545" dirty="0" smtClean="0"/>
              <a:t> </a:t>
            </a:r>
            <a:r>
              <a:rPr sz="4400" i="1" spc="-660" dirty="0" err="1" smtClean="0"/>
              <a:t>Heme</a:t>
            </a:r>
            <a:r>
              <a:rPr sz="4400" i="1" spc="-645" dirty="0" smtClean="0"/>
              <a:t> </a:t>
            </a:r>
            <a:r>
              <a:rPr sz="4400" i="1" spc="-484" dirty="0"/>
              <a:t>Synthesis</a:t>
            </a:r>
            <a:endParaRPr sz="4400" i="1" dirty="0"/>
          </a:p>
        </p:txBody>
      </p:sp>
      <p:sp>
        <p:nvSpPr>
          <p:cNvPr id="6" name="object 6"/>
          <p:cNvSpPr/>
          <p:nvPr/>
        </p:nvSpPr>
        <p:spPr>
          <a:xfrm>
            <a:off x="640080" y="2005583"/>
            <a:ext cx="659892" cy="8991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6572" y="2005583"/>
            <a:ext cx="4303776" cy="899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0411" y="2552700"/>
            <a:ext cx="3816096" cy="71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6947" y="2005583"/>
            <a:ext cx="6598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3352" y="5224271"/>
            <a:ext cx="1263396" cy="899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27191" y="5771388"/>
            <a:ext cx="775715" cy="716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1000" y="1607260"/>
            <a:ext cx="8305800" cy="41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204" dirty="0">
                <a:solidFill>
                  <a:srgbClr val="E36C09"/>
                </a:solidFill>
                <a:latin typeface="Arial"/>
                <a:cs typeface="Arial"/>
              </a:rPr>
              <a:t>Heme </a:t>
            </a:r>
            <a:r>
              <a:rPr sz="3200" i="1" spc="-55" dirty="0">
                <a:latin typeface="Arial"/>
                <a:cs typeface="Arial"/>
              </a:rPr>
              <a:t>inhibits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i="1" spc="-165" dirty="0">
                <a:latin typeface="Arial"/>
                <a:cs typeface="Arial"/>
              </a:rPr>
              <a:t>synthesis </a:t>
            </a:r>
            <a:r>
              <a:rPr sz="3200" i="1" spc="-5" dirty="0">
                <a:latin typeface="Arial"/>
                <a:cs typeface="Arial"/>
              </a:rPr>
              <a:t>of </a:t>
            </a:r>
            <a:r>
              <a:rPr sz="3200" i="1" spc="-335" dirty="0">
                <a:solidFill>
                  <a:srgbClr val="C00000"/>
                </a:solidFill>
                <a:latin typeface="Arial"/>
                <a:cs typeface="Arial"/>
              </a:rPr>
              <a:t>ALA</a:t>
            </a:r>
            <a:r>
              <a:rPr sz="3200" i="1" spc="-5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i="1" spc="-175" dirty="0">
                <a:solidFill>
                  <a:srgbClr val="C00000"/>
                </a:solidFill>
                <a:latin typeface="Arial"/>
                <a:cs typeface="Arial"/>
              </a:rPr>
              <a:t>synthase</a:t>
            </a:r>
            <a:endParaRPr sz="3200" i="1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b="1" i="1" u="heavy" spc="-2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repression</a:t>
            </a:r>
            <a:r>
              <a:rPr sz="3200" b="1" i="1" u="heavy" spc="-17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lang="ar-SA" sz="3200" b="1" i="1" u="heavy" spc="-17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254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mechanism</a:t>
            </a:r>
            <a:endParaRPr lang="ar-SA" sz="3200" b="1" i="1" spc="-254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i="1" dirty="0" smtClean="0">
                <a:latin typeface="Arial"/>
                <a:cs typeface="Arial"/>
              </a:rPr>
              <a:t> </a:t>
            </a:r>
            <a:r>
              <a:rPr sz="3200" i="1" spc="-335" dirty="0" smtClean="0">
                <a:solidFill>
                  <a:srgbClr val="C00000"/>
                </a:solidFill>
                <a:latin typeface="Arial"/>
                <a:cs typeface="Arial"/>
              </a:rPr>
              <a:t>ALA </a:t>
            </a:r>
            <a:r>
              <a:rPr sz="3200" i="1" spc="-175" dirty="0" err="1" smtClean="0">
                <a:solidFill>
                  <a:srgbClr val="C00000"/>
                </a:solidFill>
                <a:latin typeface="Arial"/>
                <a:cs typeface="Arial"/>
              </a:rPr>
              <a:t>synthase</a:t>
            </a:r>
            <a:r>
              <a:rPr sz="3200" i="1" spc="-17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i="1" spc="-165" dirty="0" smtClean="0">
                <a:latin typeface="Arial"/>
                <a:cs typeface="Arial"/>
              </a:rPr>
              <a:t>is also </a:t>
            </a:r>
            <a:r>
              <a:rPr sz="3200" i="1" spc="-95" dirty="0" err="1" smtClean="0">
                <a:latin typeface="Arial"/>
                <a:cs typeface="Arial"/>
              </a:rPr>
              <a:t>allosterically</a:t>
            </a:r>
            <a:r>
              <a:rPr sz="3200" i="1" spc="-95" dirty="0" smtClean="0">
                <a:latin typeface="Arial"/>
                <a:cs typeface="Arial"/>
              </a:rPr>
              <a:t> </a:t>
            </a:r>
            <a:r>
              <a:rPr sz="3200" i="1" spc="-45" dirty="0" smtClean="0">
                <a:latin typeface="Arial"/>
                <a:cs typeface="Arial"/>
              </a:rPr>
              <a:t>inhibited</a:t>
            </a:r>
            <a:r>
              <a:rPr sz="3200" i="1" spc="-555" dirty="0" smtClean="0">
                <a:latin typeface="Arial"/>
                <a:cs typeface="Arial"/>
              </a:rPr>
              <a:t> </a:t>
            </a:r>
            <a:r>
              <a:rPr sz="3200" i="1" spc="-135" dirty="0" smtClean="0">
                <a:latin typeface="Arial"/>
                <a:cs typeface="Arial"/>
              </a:rPr>
              <a:t>by</a:t>
            </a:r>
            <a:endParaRPr sz="3200" i="1" dirty="0" smtClean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b="1" i="1" u="heavy" spc="-15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hematin</a:t>
            </a:r>
            <a:r>
              <a:rPr sz="3200" i="1" spc="-155" dirty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  <a:p>
            <a:pPr marL="355600" marR="410209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447040" algn="l"/>
                <a:tab pos="447675" algn="l"/>
              </a:tabLst>
            </a:pPr>
            <a:r>
              <a:rPr sz="3200" i="1" spc="-229" dirty="0">
                <a:latin typeface="Arial"/>
                <a:cs typeface="Arial"/>
              </a:rPr>
              <a:t>The</a:t>
            </a:r>
            <a:r>
              <a:rPr sz="3200" i="1" spc="-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u="heavy" spc="-1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compartmentalization</a:t>
            </a:r>
            <a:r>
              <a:rPr sz="3200" b="1" i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5" dirty="0">
                <a:latin typeface="Arial"/>
                <a:cs typeface="Arial"/>
              </a:rPr>
              <a:t>of </a:t>
            </a:r>
            <a:r>
              <a:rPr sz="3200" i="1" spc="-40" dirty="0">
                <a:latin typeface="Arial"/>
                <a:cs typeface="Arial"/>
              </a:rPr>
              <a:t>the</a:t>
            </a:r>
            <a:r>
              <a:rPr sz="3200" i="1" spc="-305" dirty="0">
                <a:latin typeface="Arial"/>
                <a:cs typeface="Arial"/>
              </a:rPr>
              <a:t> </a:t>
            </a:r>
            <a:r>
              <a:rPr sz="3200" i="1" spc="-195" dirty="0">
                <a:solidFill>
                  <a:srgbClr val="C00000"/>
                </a:solidFill>
                <a:latin typeface="Arial"/>
                <a:cs typeface="Arial"/>
              </a:rPr>
              <a:t>enzymes,  </a:t>
            </a:r>
            <a:r>
              <a:rPr sz="3200" i="1" spc="-229" dirty="0">
                <a:solidFill>
                  <a:srgbClr val="C00000"/>
                </a:solidFill>
                <a:latin typeface="Arial"/>
                <a:cs typeface="Arial"/>
              </a:rPr>
              <a:t>makes </a:t>
            </a:r>
            <a:r>
              <a:rPr sz="3200" i="1" spc="-35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3200" i="1" spc="-75" dirty="0">
                <a:solidFill>
                  <a:srgbClr val="C00000"/>
                </a:solidFill>
                <a:latin typeface="Arial"/>
                <a:cs typeface="Arial"/>
              </a:rPr>
              <a:t>regulation</a:t>
            </a:r>
            <a:r>
              <a:rPr sz="3200" i="1" spc="-22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i="1" spc="-190" dirty="0">
                <a:solidFill>
                  <a:srgbClr val="C00000"/>
                </a:solidFill>
                <a:latin typeface="Arial"/>
                <a:cs typeface="Arial"/>
              </a:rPr>
              <a:t>easier.</a:t>
            </a:r>
            <a:endParaRPr sz="3200" i="1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229" dirty="0">
                <a:latin typeface="Arial"/>
                <a:cs typeface="Arial"/>
              </a:rPr>
              <a:t>The </a:t>
            </a:r>
            <a:r>
              <a:rPr sz="3200" i="1" spc="-175" dirty="0">
                <a:latin typeface="Arial"/>
                <a:cs typeface="Arial"/>
              </a:rPr>
              <a:t>steps </a:t>
            </a:r>
            <a:r>
              <a:rPr sz="3200" i="1" spc="-165" dirty="0">
                <a:latin typeface="Arial"/>
                <a:cs typeface="Arial"/>
              </a:rPr>
              <a:t>catalyzed </a:t>
            </a:r>
            <a:r>
              <a:rPr sz="3200" i="1" spc="-135" dirty="0">
                <a:latin typeface="Arial"/>
                <a:cs typeface="Arial"/>
              </a:rPr>
              <a:t>by </a:t>
            </a:r>
            <a:r>
              <a:rPr sz="3200" b="1" i="1" spc="-195" dirty="0">
                <a:latin typeface="Trebuchet MS"/>
                <a:cs typeface="Trebuchet MS"/>
              </a:rPr>
              <a:t>ferrochelatase </a:t>
            </a:r>
            <a:r>
              <a:rPr sz="3200" i="1" spc="-145" dirty="0">
                <a:latin typeface="Arial"/>
                <a:cs typeface="Arial"/>
              </a:rPr>
              <a:t>and</a:t>
            </a:r>
            <a:r>
              <a:rPr sz="3200" i="1" spc="-275" dirty="0">
                <a:latin typeface="Arial"/>
                <a:cs typeface="Arial"/>
              </a:rPr>
              <a:t> </a:t>
            </a:r>
            <a:r>
              <a:rPr sz="3200" b="1" i="1" spc="-195" dirty="0">
                <a:latin typeface="Trebuchet MS"/>
                <a:cs typeface="Trebuchet MS"/>
              </a:rPr>
              <a:t>ALA  </a:t>
            </a:r>
            <a:r>
              <a:rPr sz="3200" b="1" i="1" spc="-190" dirty="0">
                <a:latin typeface="Trebuchet MS"/>
                <a:cs typeface="Trebuchet MS"/>
              </a:rPr>
              <a:t>dehydratase </a:t>
            </a:r>
            <a:r>
              <a:rPr sz="3200" i="1" spc="-140" dirty="0">
                <a:latin typeface="Arial"/>
                <a:cs typeface="Arial"/>
              </a:rPr>
              <a:t>are </a:t>
            </a:r>
            <a:r>
              <a:rPr sz="3200" i="1" spc="-45" dirty="0">
                <a:latin typeface="Arial"/>
                <a:cs typeface="Arial"/>
              </a:rPr>
              <a:t>inhibited </a:t>
            </a:r>
            <a:r>
              <a:rPr sz="3200" i="1" spc="-135" dirty="0">
                <a:latin typeface="Arial"/>
                <a:cs typeface="Arial"/>
              </a:rPr>
              <a:t>by</a:t>
            </a:r>
            <a:r>
              <a:rPr sz="3200" i="1" spc="-3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lead</a:t>
            </a:r>
            <a:r>
              <a:rPr sz="3200" i="1" spc="-150" dirty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3291" y="2894076"/>
            <a:ext cx="2209800" cy="845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2624" y="3351276"/>
            <a:ext cx="5074920" cy="845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1608785"/>
            <a:ext cx="85344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746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195" dirty="0">
                <a:latin typeface="Arial"/>
                <a:cs typeface="Arial"/>
              </a:rPr>
              <a:t>Drugs </a:t>
            </a:r>
            <a:r>
              <a:rPr sz="3200" i="1" spc="-95" dirty="0">
                <a:latin typeface="Arial"/>
                <a:cs typeface="Arial"/>
              </a:rPr>
              <a:t>like</a:t>
            </a:r>
            <a:r>
              <a:rPr sz="3200" i="1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u="heavy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barbiturates</a:t>
            </a:r>
            <a:r>
              <a:rPr sz="3200" b="1" i="1" spc="-1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114" dirty="0">
                <a:latin typeface="Arial"/>
                <a:cs typeface="Arial"/>
              </a:rPr>
              <a:t>induce </a:t>
            </a:r>
            <a:r>
              <a:rPr sz="3200" i="1" spc="-145" dirty="0" err="1">
                <a:solidFill>
                  <a:srgbClr val="00AFEF"/>
                </a:solidFill>
                <a:latin typeface="Arial"/>
                <a:cs typeface="Arial"/>
              </a:rPr>
              <a:t>heme</a:t>
            </a:r>
            <a:r>
              <a:rPr sz="3200" i="1" spc="-1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200" i="1" spc="-150" dirty="0">
                <a:solidFill>
                  <a:srgbClr val="00AFEF"/>
                </a:solidFill>
                <a:latin typeface="Arial"/>
                <a:cs typeface="Arial"/>
              </a:rPr>
              <a:t>synthesis. </a:t>
            </a:r>
            <a:r>
              <a:rPr sz="3200" i="1" spc="-150" dirty="0">
                <a:latin typeface="Arial"/>
                <a:cs typeface="Arial"/>
              </a:rPr>
              <a:t> </a:t>
            </a:r>
            <a:r>
              <a:rPr sz="3200" i="1" spc="-100" dirty="0">
                <a:latin typeface="Arial"/>
                <a:cs typeface="Arial"/>
              </a:rPr>
              <a:t>Barbiturates </a:t>
            </a:r>
            <a:r>
              <a:rPr sz="3200" i="1" spc="-75" dirty="0">
                <a:latin typeface="Arial"/>
                <a:cs typeface="Arial"/>
              </a:rPr>
              <a:t>require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i="1" spc="-145" dirty="0" err="1">
                <a:latin typeface="Arial"/>
                <a:cs typeface="Arial"/>
              </a:rPr>
              <a:t>heme</a:t>
            </a:r>
            <a:r>
              <a:rPr sz="3200" i="1" spc="-145" dirty="0">
                <a:latin typeface="Arial"/>
                <a:cs typeface="Arial"/>
              </a:rPr>
              <a:t> </a:t>
            </a:r>
            <a:r>
              <a:rPr sz="3200" i="1" spc="-100" dirty="0">
                <a:latin typeface="Arial"/>
                <a:cs typeface="Arial"/>
              </a:rPr>
              <a:t>containing </a:t>
            </a:r>
            <a:r>
              <a:rPr sz="3200" i="1" u="heavy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2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cytochrome </a:t>
            </a:r>
            <a:r>
              <a:rPr sz="3200" b="1" i="1" u="heavy" spc="-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P450</a:t>
            </a:r>
            <a:r>
              <a:rPr sz="3200" b="1" i="1" spc="-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10" dirty="0">
                <a:latin typeface="Arial"/>
                <a:cs typeface="Arial"/>
              </a:rPr>
              <a:t>for their </a:t>
            </a:r>
            <a:r>
              <a:rPr sz="3200" i="1" spc="-95" dirty="0">
                <a:latin typeface="Arial"/>
                <a:cs typeface="Arial"/>
              </a:rPr>
              <a:t>metabolism</a:t>
            </a:r>
            <a:r>
              <a:rPr sz="3200" i="1" spc="-95" dirty="0" smtClean="0">
                <a:latin typeface="Arial"/>
                <a:cs typeface="Arial"/>
              </a:rPr>
              <a:t>.</a:t>
            </a:r>
            <a:endParaRPr lang="ar-SA" sz="3200" i="1" spc="-95" dirty="0" smtClean="0">
              <a:latin typeface="Arial"/>
              <a:cs typeface="Arial"/>
            </a:endParaRPr>
          </a:p>
          <a:p>
            <a:pPr marL="355600" marR="3746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95" dirty="0" smtClean="0">
                <a:latin typeface="Arial"/>
                <a:cs typeface="Arial"/>
              </a:rPr>
              <a:t> </a:t>
            </a:r>
            <a:r>
              <a:rPr sz="3200" i="1" spc="-95" dirty="0">
                <a:latin typeface="Arial"/>
                <a:cs typeface="Arial"/>
              </a:rPr>
              <a:t>Out </a:t>
            </a:r>
            <a:r>
              <a:rPr sz="3200" i="1" spc="-10" dirty="0">
                <a:latin typeface="Arial"/>
                <a:cs typeface="Arial"/>
              </a:rPr>
              <a:t>of 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i="1" spc="-5" dirty="0">
                <a:latin typeface="Arial"/>
                <a:cs typeface="Arial"/>
              </a:rPr>
              <a:t>total</a:t>
            </a:r>
            <a:r>
              <a:rPr sz="3200" i="1" spc="-600" dirty="0">
                <a:latin typeface="Arial"/>
                <a:cs typeface="Arial"/>
              </a:rPr>
              <a:t> </a:t>
            </a:r>
            <a:r>
              <a:rPr sz="3200" i="1" spc="-145" dirty="0" err="1">
                <a:latin typeface="Arial"/>
                <a:cs typeface="Arial"/>
              </a:rPr>
              <a:t>heme</a:t>
            </a:r>
            <a:r>
              <a:rPr sz="3200" i="1" spc="-145" dirty="0">
                <a:latin typeface="Arial"/>
                <a:cs typeface="Arial"/>
              </a:rPr>
              <a:t> </a:t>
            </a:r>
            <a:r>
              <a:rPr sz="3200" i="1" spc="-150" dirty="0">
                <a:latin typeface="Arial"/>
                <a:cs typeface="Arial"/>
              </a:rPr>
              <a:t>synthesized, </a:t>
            </a:r>
            <a:r>
              <a:rPr sz="3200" b="1" i="1" spc="-125" dirty="0">
                <a:solidFill>
                  <a:srgbClr val="FF0000"/>
                </a:solidFill>
                <a:latin typeface="Trebuchet MS"/>
                <a:cs typeface="Trebuchet MS"/>
              </a:rPr>
              <a:t>two </a:t>
            </a:r>
            <a:r>
              <a:rPr sz="3200" b="1" i="1" spc="-160" dirty="0">
                <a:solidFill>
                  <a:srgbClr val="FF0000"/>
                </a:solidFill>
                <a:latin typeface="Trebuchet MS"/>
                <a:cs typeface="Trebuchet MS"/>
              </a:rPr>
              <a:t>thirds </a:t>
            </a:r>
            <a:r>
              <a:rPr sz="3200" i="1" spc="-135" dirty="0">
                <a:solidFill>
                  <a:srgbClr val="FF0000"/>
                </a:solidFill>
                <a:latin typeface="Arial"/>
                <a:cs typeface="Arial"/>
              </a:rPr>
              <a:t>are </a:t>
            </a:r>
            <a:r>
              <a:rPr sz="3200" i="1" spc="-180" dirty="0">
                <a:solidFill>
                  <a:srgbClr val="FF0000"/>
                </a:solidFill>
                <a:latin typeface="Arial"/>
                <a:cs typeface="Arial"/>
              </a:rPr>
              <a:t>used  </a:t>
            </a:r>
            <a:r>
              <a:rPr sz="3200" i="1" spc="-1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3200" b="1" i="1" spc="-190" dirty="0">
                <a:solidFill>
                  <a:srgbClr val="FF0000"/>
                </a:solidFill>
                <a:latin typeface="Trebuchet MS"/>
                <a:cs typeface="Trebuchet MS"/>
              </a:rPr>
              <a:t>cytochrome </a:t>
            </a:r>
            <a:r>
              <a:rPr sz="3200" b="1" i="1" spc="-225" dirty="0">
                <a:solidFill>
                  <a:srgbClr val="FF0000"/>
                </a:solidFill>
                <a:latin typeface="Trebuchet MS"/>
                <a:cs typeface="Trebuchet MS"/>
              </a:rPr>
              <a:t>P450</a:t>
            </a:r>
            <a:r>
              <a:rPr sz="3200" b="1" i="1" spc="-43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i="1" spc="-155" dirty="0">
                <a:solidFill>
                  <a:srgbClr val="FF0000"/>
                </a:solidFill>
                <a:latin typeface="Trebuchet MS"/>
                <a:cs typeface="Trebuchet MS"/>
              </a:rPr>
              <a:t>production</a:t>
            </a:r>
            <a:r>
              <a:rPr sz="3200" i="1" spc="-155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3200" i="1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200" i="1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i="1" spc="-170" dirty="0">
                <a:solidFill>
                  <a:srgbClr val="FF0000"/>
                </a:solidFill>
                <a:latin typeface="Arial"/>
                <a:cs typeface="Arial"/>
              </a:rPr>
              <a:t>INH </a:t>
            </a:r>
            <a:r>
              <a:rPr sz="3200" b="1" i="1" spc="-21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3200" b="1" i="1" u="heavy" spc="-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Isonicotinic </a:t>
            </a:r>
            <a:r>
              <a:rPr sz="3200" b="1" i="1" u="heavy" spc="-2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acid </a:t>
            </a:r>
            <a:r>
              <a:rPr sz="3200" b="1" i="1" u="heavy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hydrazide</a:t>
            </a:r>
            <a:r>
              <a:rPr sz="3200" b="1" i="1" spc="-195" dirty="0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sz="3200" i="1" spc="-5" dirty="0">
                <a:latin typeface="Arial"/>
                <a:cs typeface="Arial"/>
              </a:rPr>
              <a:t>that </a:t>
            </a:r>
            <a:r>
              <a:rPr sz="3200" i="1" spc="-195" dirty="0">
                <a:latin typeface="Arial"/>
                <a:cs typeface="Arial"/>
              </a:rPr>
              <a:t>decreases 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i="1" spc="-80" dirty="0">
                <a:latin typeface="Arial"/>
                <a:cs typeface="Arial"/>
              </a:rPr>
              <a:t>availability </a:t>
            </a:r>
            <a:r>
              <a:rPr sz="3200" i="1" dirty="0">
                <a:latin typeface="Arial"/>
                <a:cs typeface="Arial"/>
              </a:rPr>
              <a:t>of </a:t>
            </a:r>
            <a:r>
              <a:rPr sz="3200" i="1" spc="-105" dirty="0">
                <a:solidFill>
                  <a:srgbClr val="548ED4"/>
                </a:solidFill>
                <a:latin typeface="Arial"/>
                <a:cs typeface="Arial"/>
              </a:rPr>
              <a:t>pyridoxal </a:t>
            </a:r>
            <a:r>
              <a:rPr sz="3200" i="1" spc="-125" dirty="0">
                <a:solidFill>
                  <a:srgbClr val="548ED4"/>
                </a:solidFill>
                <a:latin typeface="Arial"/>
                <a:cs typeface="Arial"/>
              </a:rPr>
              <a:t>phosphate </a:t>
            </a:r>
            <a:r>
              <a:rPr sz="3200" i="1" spc="-180" dirty="0">
                <a:latin typeface="Arial"/>
                <a:cs typeface="Arial"/>
              </a:rPr>
              <a:t>may </a:t>
            </a:r>
            <a:r>
              <a:rPr sz="3200" i="1" spc="-155" dirty="0">
                <a:latin typeface="Arial"/>
                <a:cs typeface="Arial"/>
              </a:rPr>
              <a:t>also  </a:t>
            </a:r>
            <a:r>
              <a:rPr sz="3200" i="1" spc="-70" dirty="0">
                <a:latin typeface="Arial"/>
                <a:cs typeface="Arial"/>
              </a:rPr>
              <a:t>affect </a:t>
            </a:r>
            <a:r>
              <a:rPr sz="3200" i="1" spc="-145" dirty="0" err="1">
                <a:latin typeface="Arial"/>
                <a:cs typeface="Arial"/>
              </a:rPr>
              <a:t>heme</a:t>
            </a:r>
            <a:r>
              <a:rPr sz="3200" i="1" spc="-285" dirty="0">
                <a:latin typeface="Arial"/>
                <a:cs typeface="Arial"/>
              </a:rPr>
              <a:t> </a:t>
            </a:r>
            <a:r>
              <a:rPr sz="3200" i="1" spc="-145" dirty="0">
                <a:latin typeface="Arial"/>
                <a:cs typeface="Arial"/>
              </a:rPr>
              <a:t>synthesis.</a:t>
            </a:r>
            <a:endParaRPr sz="3200" i="1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955" y="429768"/>
            <a:ext cx="8324088" cy="1054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6588" y="411480"/>
            <a:ext cx="5926836" cy="12588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57200"/>
            <a:ext cx="8229600" cy="960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809837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131445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035"/>
              </a:spcBef>
            </a:pPr>
            <a:r>
              <a:rPr sz="4400" i="1" spc="-465" dirty="0"/>
              <a:t>Regulation </a:t>
            </a:r>
            <a:r>
              <a:rPr sz="4400" i="1" spc="-545" dirty="0"/>
              <a:t>of </a:t>
            </a:r>
            <a:r>
              <a:rPr lang="ar-SA" sz="4400" i="1" spc="-545" dirty="0" smtClean="0"/>
              <a:t> </a:t>
            </a:r>
            <a:r>
              <a:rPr sz="4400" i="1" spc="-660" dirty="0" err="1" smtClean="0"/>
              <a:t>Heme</a:t>
            </a:r>
            <a:r>
              <a:rPr sz="4400" i="1" spc="-645" dirty="0" smtClean="0"/>
              <a:t> </a:t>
            </a:r>
            <a:r>
              <a:rPr sz="4400" i="1" spc="-484" dirty="0"/>
              <a:t>Synthesis</a:t>
            </a:r>
            <a:endParaRPr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558493"/>
            <a:ext cx="8534400" cy="486466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u="heavy" spc="-22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High </a:t>
            </a:r>
            <a:r>
              <a:rPr sz="3200" b="1" i="1" u="heavy" spc="-1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cellular </a:t>
            </a:r>
            <a:r>
              <a:rPr sz="3200" b="1" i="1" u="heavy" spc="-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concentration </a:t>
            </a:r>
            <a:r>
              <a:rPr sz="3200" b="1" i="1" u="heavy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of </a:t>
            </a:r>
            <a:r>
              <a:rPr sz="3200" b="1" i="1" u="heavy" spc="-3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glucose </a:t>
            </a:r>
            <a:r>
              <a:rPr sz="3200" b="1" i="1" spc="-305" dirty="0">
                <a:latin typeface="Arial"/>
                <a:cs typeface="Arial"/>
              </a:rPr>
              <a:t> </a:t>
            </a:r>
            <a:r>
              <a:rPr sz="3200" i="1" spc="-120" dirty="0">
                <a:latin typeface="Arial"/>
                <a:cs typeface="Arial"/>
              </a:rPr>
              <a:t>prevents </a:t>
            </a:r>
            <a:r>
              <a:rPr sz="3200" i="1" spc="-60" dirty="0">
                <a:latin typeface="Arial"/>
                <a:cs typeface="Arial"/>
              </a:rPr>
              <a:t>induction </a:t>
            </a:r>
            <a:r>
              <a:rPr sz="3200" i="1" spc="-5" dirty="0">
                <a:latin typeface="Arial"/>
                <a:cs typeface="Arial"/>
              </a:rPr>
              <a:t>of </a:t>
            </a:r>
            <a:r>
              <a:rPr sz="3200" i="1" spc="-335" dirty="0">
                <a:latin typeface="Arial"/>
                <a:cs typeface="Arial"/>
              </a:rPr>
              <a:t>ALA </a:t>
            </a:r>
            <a:r>
              <a:rPr sz="3200" i="1" spc="-160" dirty="0">
                <a:latin typeface="Arial"/>
                <a:cs typeface="Arial"/>
              </a:rPr>
              <a:t>synthase. </a:t>
            </a:r>
            <a:endParaRPr lang="ar-SA" sz="3200" i="1" spc="-160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spc="-210" dirty="0" smtClean="0">
                <a:latin typeface="Arial"/>
                <a:cs typeface="Arial"/>
              </a:rPr>
              <a:t>This </a:t>
            </a:r>
            <a:r>
              <a:rPr sz="3200" i="1" spc="-165" dirty="0">
                <a:latin typeface="Arial"/>
                <a:cs typeface="Arial"/>
              </a:rPr>
              <a:t>is</a:t>
            </a:r>
            <a:r>
              <a:rPr sz="3200" i="1" spc="-254" dirty="0">
                <a:latin typeface="Arial"/>
                <a:cs typeface="Arial"/>
              </a:rPr>
              <a:t> </a:t>
            </a:r>
            <a:r>
              <a:rPr sz="3200" i="1" spc="-35" dirty="0">
                <a:latin typeface="Arial"/>
                <a:cs typeface="Arial"/>
              </a:rPr>
              <a:t>the  </a:t>
            </a:r>
            <a:r>
              <a:rPr sz="3200" i="1" spc="-210" dirty="0">
                <a:latin typeface="Arial"/>
                <a:cs typeface="Arial"/>
              </a:rPr>
              <a:t>basis </a:t>
            </a:r>
            <a:r>
              <a:rPr sz="3200" i="1" spc="-5" dirty="0">
                <a:latin typeface="Arial"/>
                <a:cs typeface="Arial"/>
              </a:rPr>
              <a:t>of </a:t>
            </a:r>
            <a:r>
              <a:rPr sz="3200" i="1" spc="-75" dirty="0">
                <a:solidFill>
                  <a:srgbClr val="375F92"/>
                </a:solidFill>
                <a:latin typeface="Arial"/>
                <a:cs typeface="Arial"/>
              </a:rPr>
              <a:t>administration </a:t>
            </a:r>
            <a:r>
              <a:rPr sz="3200" i="1" spc="-5" dirty="0">
                <a:solidFill>
                  <a:srgbClr val="375F92"/>
                </a:solidFill>
                <a:latin typeface="Arial"/>
                <a:cs typeface="Arial"/>
              </a:rPr>
              <a:t>of </a:t>
            </a:r>
            <a:r>
              <a:rPr sz="3200" i="1" spc="-180" dirty="0">
                <a:solidFill>
                  <a:srgbClr val="375F92"/>
                </a:solidFill>
                <a:latin typeface="Arial"/>
                <a:cs typeface="Arial"/>
              </a:rPr>
              <a:t>glucose </a:t>
            </a:r>
            <a:r>
              <a:rPr sz="3200" i="1" spc="20" dirty="0">
                <a:solidFill>
                  <a:srgbClr val="375F92"/>
                </a:solidFill>
                <a:latin typeface="Arial"/>
                <a:cs typeface="Arial"/>
              </a:rPr>
              <a:t>to </a:t>
            </a:r>
            <a:r>
              <a:rPr sz="3200" i="1" spc="-105" dirty="0">
                <a:solidFill>
                  <a:srgbClr val="375F92"/>
                </a:solidFill>
                <a:latin typeface="Arial"/>
                <a:cs typeface="Arial"/>
              </a:rPr>
              <a:t>relieve  </a:t>
            </a:r>
            <a:r>
              <a:rPr sz="3200" i="1" spc="-35" dirty="0">
                <a:solidFill>
                  <a:srgbClr val="375F92"/>
                </a:solidFill>
                <a:latin typeface="Arial"/>
                <a:cs typeface="Arial"/>
              </a:rPr>
              <a:t>the </a:t>
            </a:r>
            <a:r>
              <a:rPr sz="3200" i="1" spc="-125" dirty="0">
                <a:solidFill>
                  <a:srgbClr val="375F92"/>
                </a:solidFill>
                <a:latin typeface="Arial"/>
                <a:cs typeface="Arial"/>
              </a:rPr>
              <a:t>acute </a:t>
            </a:r>
            <a:r>
              <a:rPr sz="3200" i="1" spc="-105" dirty="0">
                <a:solidFill>
                  <a:srgbClr val="375F92"/>
                </a:solidFill>
                <a:latin typeface="Arial"/>
                <a:cs typeface="Arial"/>
              </a:rPr>
              <a:t>attack </a:t>
            </a:r>
            <a:r>
              <a:rPr sz="3200" i="1" spc="-5" dirty="0">
                <a:solidFill>
                  <a:srgbClr val="375F92"/>
                </a:solidFill>
                <a:latin typeface="Arial"/>
                <a:cs typeface="Arial"/>
              </a:rPr>
              <a:t>of</a:t>
            </a:r>
            <a:r>
              <a:rPr sz="3200" i="1" spc="-40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3200" i="1" spc="-105" dirty="0">
                <a:solidFill>
                  <a:srgbClr val="375F92"/>
                </a:solidFill>
                <a:latin typeface="Arial"/>
                <a:cs typeface="Arial"/>
              </a:rPr>
              <a:t>porphyrias.</a:t>
            </a:r>
            <a:endParaRPr sz="3200" i="1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u="heavy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Regulation </a:t>
            </a:r>
            <a:r>
              <a:rPr sz="3200" b="1" i="1" u="heavy" spc="-1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in </a:t>
            </a:r>
            <a:r>
              <a:rPr sz="3200" b="1" i="1" u="heavy" spc="-1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the </a:t>
            </a:r>
            <a:r>
              <a:rPr sz="3200" b="1" i="1" u="heavy" spc="-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erythroid </a:t>
            </a:r>
            <a:r>
              <a:rPr sz="3200" b="1" i="1" u="heavy" spc="-2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cells</a:t>
            </a:r>
            <a:r>
              <a:rPr sz="3200" b="1" i="1" spc="-20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35" dirty="0">
                <a:solidFill>
                  <a:srgbClr val="375F92"/>
                </a:solidFill>
                <a:latin typeface="Arial"/>
                <a:cs typeface="Arial"/>
              </a:rPr>
              <a:t>:</a:t>
            </a:r>
            <a:endParaRPr sz="3200" i="1" dirty="0">
              <a:latin typeface="Arial"/>
              <a:cs typeface="Arial"/>
            </a:endParaRPr>
          </a:p>
          <a:p>
            <a:pPr marL="355600" marR="20320" indent="-67310">
              <a:lnSpc>
                <a:spcPct val="90000"/>
              </a:lnSpc>
              <a:spcBef>
                <a:spcPts val="770"/>
              </a:spcBef>
            </a:pPr>
            <a:r>
              <a:rPr sz="3200" i="1" spc="-229" dirty="0">
                <a:latin typeface="Arial"/>
                <a:cs typeface="Arial"/>
              </a:rPr>
              <a:t>The </a:t>
            </a:r>
            <a:r>
              <a:rPr sz="3200" i="1" spc="-185" dirty="0">
                <a:latin typeface="Arial"/>
                <a:cs typeface="Arial"/>
              </a:rPr>
              <a:t>enzyme </a:t>
            </a:r>
            <a:r>
              <a:rPr sz="3200" i="1" spc="-340" dirty="0">
                <a:latin typeface="Arial"/>
                <a:cs typeface="Arial"/>
              </a:rPr>
              <a:t>ALA </a:t>
            </a:r>
            <a:r>
              <a:rPr sz="3200" i="1" spc="-175" dirty="0">
                <a:latin typeface="Arial"/>
                <a:cs typeface="Arial"/>
              </a:rPr>
              <a:t>synthase </a:t>
            </a:r>
            <a:r>
              <a:rPr sz="3200" i="1" spc="-180" dirty="0">
                <a:latin typeface="Arial"/>
                <a:cs typeface="Arial"/>
              </a:rPr>
              <a:t>does </a:t>
            </a:r>
            <a:r>
              <a:rPr sz="3200" i="1" spc="-5" dirty="0">
                <a:latin typeface="Arial"/>
                <a:cs typeface="Arial"/>
              </a:rPr>
              <a:t>not </a:t>
            </a:r>
            <a:r>
              <a:rPr sz="3200" i="1" spc="-140" dirty="0">
                <a:latin typeface="Arial"/>
                <a:cs typeface="Arial"/>
              </a:rPr>
              <a:t>appear </a:t>
            </a:r>
            <a:r>
              <a:rPr sz="3200" i="1" spc="20" dirty="0">
                <a:latin typeface="Arial"/>
                <a:cs typeface="Arial"/>
              </a:rPr>
              <a:t>to  </a:t>
            </a:r>
            <a:r>
              <a:rPr sz="3200" i="1" spc="-55" dirty="0">
                <a:latin typeface="Arial"/>
                <a:cs typeface="Arial"/>
              </a:rPr>
              <a:t>control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i="1" spc="-150" dirty="0" err="1">
                <a:latin typeface="Arial"/>
                <a:cs typeface="Arial"/>
              </a:rPr>
              <a:t>heme</a:t>
            </a:r>
            <a:r>
              <a:rPr sz="3200" i="1" spc="-150" dirty="0">
                <a:latin typeface="Arial"/>
                <a:cs typeface="Arial"/>
              </a:rPr>
              <a:t> </a:t>
            </a:r>
            <a:r>
              <a:rPr sz="3200" i="1" spc="-160" dirty="0">
                <a:latin typeface="Arial"/>
                <a:cs typeface="Arial"/>
              </a:rPr>
              <a:t>synthesis </a:t>
            </a:r>
            <a:r>
              <a:rPr sz="3200" i="1" spc="-40" dirty="0">
                <a:latin typeface="Arial"/>
                <a:cs typeface="Arial"/>
              </a:rPr>
              <a:t>in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i="1" spc="-40" dirty="0">
                <a:latin typeface="Arial"/>
                <a:cs typeface="Arial"/>
              </a:rPr>
              <a:t>erythroid  </a:t>
            </a:r>
            <a:r>
              <a:rPr sz="3200" i="1" spc="-140" dirty="0">
                <a:latin typeface="Arial"/>
                <a:cs typeface="Arial"/>
              </a:rPr>
              <a:t>cells</a:t>
            </a:r>
            <a:r>
              <a:rPr sz="3200" i="1" spc="-140" dirty="0" smtClean="0">
                <a:latin typeface="Arial"/>
                <a:cs typeface="Arial"/>
              </a:rPr>
              <a:t>.</a:t>
            </a:r>
            <a:endParaRPr lang="ar-SA" sz="3200" i="1" spc="-140" dirty="0" smtClean="0">
              <a:latin typeface="Arial"/>
              <a:cs typeface="Arial"/>
            </a:endParaRPr>
          </a:p>
          <a:p>
            <a:pPr marL="355600" marR="20320" indent="-67310">
              <a:lnSpc>
                <a:spcPct val="90000"/>
              </a:lnSpc>
              <a:spcBef>
                <a:spcPts val="770"/>
              </a:spcBef>
            </a:pPr>
            <a:r>
              <a:rPr sz="3200" i="1" spc="-140" dirty="0" smtClean="0">
                <a:latin typeface="Arial"/>
                <a:cs typeface="Arial"/>
              </a:rPr>
              <a:t> </a:t>
            </a:r>
            <a:r>
              <a:rPr sz="3200" b="1" i="1" u="heavy" spc="-229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Uroporphyrinogen </a:t>
            </a:r>
            <a:r>
              <a:rPr sz="3200" b="1" i="1" u="heavy" spc="-2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synthase</a:t>
            </a:r>
            <a:r>
              <a:rPr sz="3200" b="1" i="1" spc="-270" dirty="0">
                <a:latin typeface="Arial"/>
                <a:cs typeface="Arial"/>
              </a:rPr>
              <a:t> </a:t>
            </a:r>
            <a:r>
              <a:rPr sz="3200" i="1" spc="-145" dirty="0">
                <a:latin typeface="Arial"/>
                <a:cs typeface="Arial"/>
              </a:rPr>
              <a:t>and  </a:t>
            </a:r>
            <a:r>
              <a:rPr sz="3200" b="1" i="1" u="heavy" spc="-20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ferrochelatse</a:t>
            </a:r>
            <a:r>
              <a:rPr sz="3200" b="1" i="1" spc="-204" dirty="0">
                <a:latin typeface="Arial"/>
                <a:cs typeface="Arial"/>
              </a:rPr>
              <a:t> </a:t>
            </a:r>
            <a:r>
              <a:rPr sz="3200" i="1" spc="-90" dirty="0">
                <a:latin typeface="Arial"/>
                <a:cs typeface="Arial"/>
              </a:rPr>
              <a:t>mostly </a:t>
            </a:r>
            <a:r>
              <a:rPr sz="3200" i="1" spc="-105" dirty="0">
                <a:latin typeface="Arial"/>
                <a:cs typeface="Arial"/>
              </a:rPr>
              <a:t>regulate </a:t>
            </a:r>
            <a:r>
              <a:rPr sz="3200" i="1" spc="-150" dirty="0" err="1">
                <a:latin typeface="Arial"/>
                <a:cs typeface="Arial"/>
              </a:rPr>
              <a:t>heme</a:t>
            </a:r>
            <a:r>
              <a:rPr sz="3200" i="1" spc="-290" dirty="0">
                <a:latin typeface="Arial"/>
                <a:cs typeface="Arial"/>
              </a:rPr>
              <a:t> </a:t>
            </a:r>
            <a:r>
              <a:rPr sz="3200" i="1" spc="-50" dirty="0">
                <a:latin typeface="Arial"/>
                <a:cs typeface="Arial"/>
              </a:rPr>
              <a:t>formation  </a:t>
            </a:r>
            <a:r>
              <a:rPr sz="3200" i="1" spc="-40" dirty="0">
                <a:latin typeface="Arial"/>
                <a:cs typeface="Arial"/>
              </a:rPr>
              <a:t>in </a:t>
            </a:r>
            <a:r>
              <a:rPr sz="3200" i="1" spc="-130" dirty="0">
                <a:latin typeface="Arial"/>
                <a:cs typeface="Arial"/>
              </a:rPr>
              <a:t>these</a:t>
            </a:r>
            <a:r>
              <a:rPr sz="3200" i="1" spc="-290" dirty="0">
                <a:latin typeface="Arial"/>
                <a:cs typeface="Arial"/>
              </a:rPr>
              <a:t> </a:t>
            </a:r>
            <a:r>
              <a:rPr sz="3200" i="1" spc="-150" dirty="0" smtClean="0">
                <a:latin typeface="Arial"/>
                <a:cs typeface="Arial"/>
              </a:rPr>
              <a:t>cells</a:t>
            </a:r>
            <a:r>
              <a:rPr lang="en-US" sz="3200" i="1" spc="-150" dirty="0" smtClean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9955" y="429768"/>
            <a:ext cx="8324088" cy="1054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6588" y="411480"/>
            <a:ext cx="5926836" cy="125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57200"/>
            <a:ext cx="8229600" cy="960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809837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131445" rIns="0" bIns="0" rtlCol="0">
            <a:spAutoFit/>
          </a:bodyPr>
          <a:lstStyle/>
          <a:p>
            <a:pPr marL="1577975">
              <a:lnSpc>
                <a:spcPct val="100000"/>
              </a:lnSpc>
              <a:spcBef>
                <a:spcPts val="1035"/>
              </a:spcBef>
            </a:pPr>
            <a:r>
              <a:rPr sz="4400" i="1" spc="-465" dirty="0"/>
              <a:t>Regulation </a:t>
            </a:r>
            <a:r>
              <a:rPr sz="4400" i="1" spc="-545" dirty="0"/>
              <a:t>of </a:t>
            </a:r>
            <a:r>
              <a:rPr sz="4400" i="1" spc="-660" dirty="0"/>
              <a:t>Heme</a:t>
            </a:r>
            <a:r>
              <a:rPr sz="4400" i="1" spc="-645" dirty="0"/>
              <a:t> </a:t>
            </a:r>
            <a:r>
              <a:rPr sz="4400" i="1" spc="-484" dirty="0"/>
              <a:t>Synthesis</a:t>
            </a:r>
            <a:endParaRPr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" y="963167"/>
            <a:ext cx="8324088" cy="78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1011" y="751331"/>
            <a:ext cx="5140451" cy="1391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990600"/>
            <a:ext cx="8229600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990600"/>
            <a:ext cx="8229600" cy="685800"/>
          </a:xfrm>
          <a:custGeom>
            <a:avLst/>
            <a:gdLst/>
            <a:ahLst/>
            <a:cxnLst/>
            <a:rect l="l" t="t" r="r" b="b"/>
            <a:pathLst>
              <a:path w="8229600" h="685800">
                <a:moveTo>
                  <a:pt x="0" y="685800"/>
                </a:moveTo>
                <a:lnTo>
                  <a:pt x="8229600" y="685800"/>
                </a:lnTo>
                <a:lnTo>
                  <a:pt x="8229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38400" y="933958"/>
            <a:ext cx="4300092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i="1" spc="-545" dirty="0"/>
              <a:t>What </a:t>
            </a:r>
            <a:r>
              <a:rPr sz="4400" i="1" spc="-430" dirty="0"/>
              <a:t>are </a:t>
            </a:r>
            <a:r>
              <a:rPr sz="4400" i="1" spc="-459" dirty="0"/>
              <a:t>porphyrias</a:t>
            </a:r>
            <a:r>
              <a:rPr sz="4400" i="1" spc="-155" dirty="0"/>
              <a:t> </a:t>
            </a:r>
            <a:r>
              <a:rPr sz="4900" spc="-430" dirty="0"/>
              <a:t>?</a:t>
            </a:r>
            <a:endParaRPr sz="4900" dirty="0"/>
          </a:p>
        </p:txBody>
      </p:sp>
      <p:sp>
        <p:nvSpPr>
          <p:cNvPr id="7" name="object 7"/>
          <p:cNvSpPr/>
          <p:nvPr/>
        </p:nvSpPr>
        <p:spPr>
          <a:xfrm>
            <a:off x="409955" y="2029967"/>
            <a:ext cx="8324088" cy="416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131" y="2055876"/>
            <a:ext cx="8462772" cy="40401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2057400"/>
            <a:ext cx="8229600" cy="4069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2057400"/>
            <a:ext cx="8229600" cy="4069079"/>
          </a:xfrm>
          <a:custGeom>
            <a:avLst/>
            <a:gdLst/>
            <a:ahLst/>
            <a:cxnLst/>
            <a:rect l="l" t="t" r="r" b="b"/>
            <a:pathLst>
              <a:path w="8229600" h="4069079">
                <a:moveTo>
                  <a:pt x="0" y="4069079"/>
                </a:moveTo>
                <a:lnTo>
                  <a:pt x="8229600" y="4069079"/>
                </a:lnTo>
                <a:lnTo>
                  <a:pt x="8229600" y="0"/>
                </a:lnTo>
                <a:lnTo>
                  <a:pt x="0" y="0"/>
                </a:lnTo>
                <a:lnTo>
                  <a:pt x="0" y="4069079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2019427"/>
            <a:ext cx="8074660" cy="4044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30000"/>
              </a:lnSpc>
              <a:spcBef>
                <a:spcPts val="100"/>
              </a:spcBef>
              <a:buChar char="•"/>
              <a:tabLst>
                <a:tab pos="440690" algn="l"/>
                <a:tab pos="441325" algn="l"/>
              </a:tabLst>
            </a:pPr>
            <a:r>
              <a:rPr sz="3200" i="1" spc="-130" dirty="0">
                <a:latin typeface="Arial"/>
                <a:cs typeface="Arial"/>
              </a:rPr>
              <a:t>Porphyria </a:t>
            </a:r>
            <a:r>
              <a:rPr sz="3200" i="1" spc="-120" dirty="0">
                <a:latin typeface="Arial"/>
                <a:cs typeface="Arial"/>
              </a:rPr>
              <a:t>refers </a:t>
            </a:r>
            <a:r>
              <a:rPr sz="3200" i="1" spc="30" dirty="0">
                <a:latin typeface="Arial"/>
                <a:cs typeface="Arial"/>
              </a:rPr>
              <a:t>to </a:t>
            </a:r>
            <a:r>
              <a:rPr sz="3200" i="1" spc="-235" dirty="0">
                <a:latin typeface="Arial"/>
                <a:cs typeface="Arial"/>
              </a:rPr>
              <a:t>a </a:t>
            </a:r>
            <a:r>
              <a:rPr sz="3200" i="1" spc="-105" dirty="0">
                <a:latin typeface="Arial"/>
                <a:cs typeface="Arial"/>
              </a:rPr>
              <a:t>growing </a:t>
            </a:r>
            <a:r>
              <a:rPr sz="3200" i="1" spc="-75" dirty="0">
                <a:latin typeface="Arial"/>
                <a:cs typeface="Arial"/>
              </a:rPr>
              <a:t>collection </a:t>
            </a:r>
            <a:r>
              <a:rPr sz="3200" i="1" spc="-10" dirty="0">
                <a:latin typeface="Arial"/>
                <a:cs typeface="Arial"/>
              </a:rPr>
              <a:t>of  </a:t>
            </a:r>
            <a:r>
              <a:rPr sz="3200" i="1" spc="-125" dirty="0">
                <a:latin typeface="Arial"/>
                <a:cs typeface="Arial"/>
              </a:rPr>
              <a:t>disorders </a:t>
            </a:r>
            <a:r>
              <a:rPr sz="3200" i="1" spc="-40" dirty="0">
                <a:latin typeface="Arial"/>
                <a:cs typeface="Arial"/>
              </a:rPr>
              <a:t>in </a:t>
            </a:r>
            <a:r>
              <a:rPr sz="3200" i="1" spc="-85" dirty="0">
                <a:latin typeface="Arial"/>
                <a:cs typeface="Arial"/>
              </a:rPr>
              <a:t>which </a:t>
            </a:r>
            <a:r>
              <a:rPr sz="3200" i="1" spc="-60" dirty="0">
                <a:latin typeface="Arial"/>
                <a:cs typeface="Arial"/>
              </a:rPr>
              <a:t>there </a:t>
            </a:r>
            <a:r>
              <a:rPr sz="3200" i="1" spc="-135" dirty="0">
                <a:latin typeface="Arial"/>
                <a:cs typeface="Arial"/>
              </a:rPr>
              <a:t>are </a:t>
            </a:r>
            <a:r>
              <a:rPr sz="3200" i="1" spc="-85" dirty="0">
                <a:latin typeface="Arial"/>
                <a:cs typeface="Arial"/>
              </a:rPr>
              <a:t>abnormalities </a:t>
            </a:r>
            <a:r>
              <a:rPr sz="3200" i="1" spc="-40" dirty="0">
                <a:latin typeface="Arial"/>
                <a:cs typeface="Arial"/>
              </a:rPr>
              <a:t>in</a:t>
            </a:r>
            <a:r>
              <a:rPr sz="3200" i="1" spc="-550" dirty="0">
                <a:latin typeface="Arial"/>
                <a:cs typeface="Arial"/>
              </a:rPr>
              <a:t>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i="1" spc="-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b="1" i="1" spc="-204" dirty="0">
                <a:solidFill>
                  <a:srgbClr val="6F2F9F"/>
                </a:solidFill>
                <a:latin typeface="Trebuchet MS"/>
                <a:cs typeface="Trebuchet MS"/>
              </a:rPr>
              <a:t>enzymes </a:t>
            </a:r>
            <a:r>
              <a:rPr sz="3200" b="1" i="1" spc="-170" dirty="0">
                <a:solidFill>
                  <a:srgbClr val="6F2F9F"/>
                </a:solidFill>
                <a:latin typeface="Trebuchet MS"/>
                <a:cs typeface="Trebuchet MS"/>
              </a:rPr>
              <a:t>involved </a:t>
            </a:r>
            <a:r>
              <a:rPr sz="3200" b="1" i="1" spc="-160" dirty="0">
                <a:solidFill>
                  <a:srgbClr val="6F2F9F"/>
                </a:solidFill>
                <a:latin typeface="Trebuchet MS"/>
                <a:cs typeface="Trebuchet MS"/>
              </a:rPr>
              <a:t>in </a:t>
            </a:r>
            <a:r>
              <a:rPr sz="3200" b="1" i="1" spc="-180" dirty="0">
                <a:solidFill>
                  <a:srgbClr val="6F2F9F"/>
                </a:solidFill>
                <a:latin typeface="Trebuchet MS"/>
                <a:cs typeface="Trebuchet MS"/>
              </a:rPr>
              <a:t>Heme</a:t>
            </a:r>
            <a:r>
              <a:rPr sz="3200" b="1" i="1" spc="-340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200" b="1" i="1" spc="-175" dirty="0">
                <a:solidFill>
                  <a:srgbClr val="6F2F9F"/>
                </a:solidFill>
                <a:latin typeface="Trebuchet MS"/>
                <a:cs typeface="Trebuchet MS"/>
              </a:rPr>
              <a:t>synthesis</a:t>
            </a:r>
            <a:r>
              <a:rPr sz="3200" b="1" i="1" spc="-175" dirty="0">
                <a:latin typeface="Trebuchet MS"/>
                <a:cs typeface="Trebuchet MS"/>
              </a:rPr>
              <a:t>.</a:t>
            </a:r>
            <a:endParaRPr sz="3200" i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200" i="1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200" i="1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i="1" spc="-90" dirty="0">
                <a:latin typeface="Arial"/>
                <a:cs typeface="Arial"/>
              </a:rPr>
              <a:t>Although </a:t>
            </a:r>
            <a:r>
              <a:rPr sz="3200" i="1" spc="-105" dirty="0">
                <a:latin typeface="Arial"/>
                <a:cs typeface="Arial"/>
              </a:rPr>
              <a:t>porphyrias </a:t>
            </a:r>
            <a:r>
              <a:rPr sz="3200" i="1" spc="-135" dirty="0">
                <a:latin typeface="Arial"/>
                <a:cs typeface="Arial"/>
              </a:rPr>
              <a:t>are </a:t>
            </a:r>
            <a:r>
              <a:rPr sz="3200" b="1" i="1" spc="-140" dirty="0">
                <a:solidFill>
                  <a:srgbClr val="6F2F9F"/>
                </a:solidFill>
                <a:latin typeface="Trebuchet MS"/>
                <a:cs typeface="Trebuchet MS"/>
              </a:rPr>
              <a:t>not </a:t>
            </a:r>
            <a:r>
              <a:rPr sz="3200" b="1" i="1" spc="-200" dirty="0">
                <a:solidFill>
                  <a:srgbClr val="6F2F9F"/>
                </a:solidFill>
                <a:latin typeface="Trebuchet MS"/>
                <a:cs typeface="Trebuchet MS"/>
              </a:rPr>
              <a:t>very</a:t>
            </a:r>
            <a:r>
              <a:rPr sz="3200" b="1" i="1" spc="-47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200" b="1" i="1" spc="-200" dirty="0">
                <a:solidFill>
                  <a:srgbClr val="6F2F9F"/>
                </a:solidFill>
                <a:latin typeface="Trebuchet MS"/>
                <a:cs typeface="Trebuchet MS"/>
              </a:rPr>
              <a:t>prevalent,</a:t>
            </a:r>
            <a:endParaRPr sz="3200" i="1" dirty="0">
              <a:latin typeface="Trebuchet MS"/>
              <a:cs typeface="Trebuchet MS"/>
            </a:endParaRPr>
          </a:p>
          <a:p>
            <a:pPr marL="355600">
              <a:lnSpc>
                <a:spcPct val="100000"/>
              </a:lnSpc>
              <a:spcBef>
                <a:spcPts val="1080"/>
              </a:spcBef>
            </a:pPr>
            <a:r>
              <a:rPr sz="3200" i="1" spc="-165" dirty="0">
                <a:latin typeface="Arial"/>
                <a:cs typeface="Arial"/>
              </a:rPr>
              <a:t>physicians </a:t>
            </a:r>
            <a:r>
              <a:rPr sz="3200" i="1" spc="-100" dirty="0">
                <a:latin typeface="Arial"/>
                <a:cs typeface="Arial"/>
              </a:rPr>
              <a:t>must </a:t>
            </a:r>
            <a:r>
              <a:rPr sz="3200" i="1" spc="-140" dirty="0">
                <a:latin typeface="Arial"/>
                <a:cs typeface="Arial"/>
              </a:rPr>
              <a:t>be aware </a:t>
            </a:r>
            <a:r>
              <a:rPr sz="3200" i="1" spc="-5" dirty="0">
                <a:latin typeface="Arial"/>
                <a:cs typeface="Arial"/>
              </a:rPr>
              <a:t>of</a:t>
            </a:r>
            <a:r>
              <a:rPr sz="3200" i="1" spc="-245" dirty="0">
                <a:latin typeface="Arial"/>
                <a:cs typeface="Arial"/>
              </a:rPr>
              <a:t> </a:t>
            </a:r>
            <a:r>
              <a:rPr sz="3200" i="1" spc="-60" dirty="0">
                <a:latin typeface="Arial"/>
                <a:cs typeface="Arial"/>
              </a:rPr>
              <a:t>them.</a:t>
            </a:r>
            <a:endParaRPr sz="32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" y="582168"/>
            <a:ext cx="8324088" cy="902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6920" y="487680"/>
            <a:ext cx="5088635" cy="125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609600"/>
            <a:ext cx="8229600" cy="807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732892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1948180" algn="l" rtl="0">
              <a:lnSpc>
                <a:spcPct val="100000"/>
              </a:lnSpc>
              <a:spcBef>
                <a:spcPts val="434"/>
              </a:spcBef>
            </a:pPr>
            <a:r>
              <a:rPr sz="4400" i="1" spc="-484" dirty="0" smtClean="0"/>
              <a:t>What </a:t>
            </a:r>
            <a:r>
              <a:rPr lang="en-US" sz="4400" i="1" spc="-484" dirty="0" smtClean="0"/>
              <a:t>are the </a:t>
            </a:r>
            <a:r>
              <a:rPr sz="4400" i="1" spc="-475" dirty="0" smtClean="0"/>
              <a:t>causes</a:t>
            </a:r>
            <a:r>
              <a:rPr sz="4400" i="1" spc="-225" dirty="0" smtClean="0"/>
              <a:t> </a:t>
            </a:r>
            <a:r>
              <a:rPr lang="en-US" sz="4400" i="1" spc="-225" dirty="0" smtClean="0"/>
              <a:t>of </a:t>
            </a:r>
            <a:r>
              <a:rPr sz="4400" i="1" spc="-409" dirty="0" err="1" smtClean="0"/>
              <a:t>porphyrias</a:t>
            </a:r>
            <a:r>
              <a:rPr sz="4400" i="1" spc="-409" dirty="0" smtClean="0"/>
              <a:t>?</a:t>
            </a:r>
            <a:r>
              <a:rPr lang="ar-SA" sz="4400" i="1" spc="-409" dirty="0" smtClean="0"/>
              <a:t> </a:t>
            </a:r>
            <a:endParaRPr sz="4400" i="1" dirty="0"/>
          </a:p>
        </p:txBody>
      </p:sp>
      <p:sp>
        <p:nvSpPr>
          <p:cNvPr id="6" name="object 6"/>
          <p:cNvSpPr/>
          <p:nvPr/>
        </p:nvSpPr>
        <p:spPr>
          <a:xfrm>
            <a:off x="409955" y="1725167"/>
            <a:ext cx="8324088" cy="44683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786127"/>
            <a:ext cx="8494776" cy="4352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752600"/>
            <a:ext cx="8229600" cy="4373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752600"/>
            <a:ext cx="8229600" cy="4373880"/>
          </a:xfrm>
          <a:custGeom>
            <a:avLst/>
            <a:gdLst/>
            <a:ahLst/>
            <a:cxnLst/>
            <a:rect l="l" t="t" r="r" b="b"/>
            <a:pathLst>
              <a:path w="8229600" h="4373880">
                <a:moveTo>
                  <a:pt x="0" y="4373880"/>
                </a:moveTo>
                <a:lnTo>
                  <a:pt x="8229600" y="4373880"/>
                </a:lnTo>
                <a:lnTo>
                  <a:pt x="8229600" y="0"/>
                </a:lnTo>
                <a:lnTo>
                  <a:pt x="0" y="0"/>
                </a:lnTo>
                <a:lnTo>
                  <a:pt x="0" y="437388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96948"/>
            <a:ext cx="787273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4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175" dirty="0">
                <a:latin typeface="Arial"/>
                <a:cs typeface="Arial"/>
              </a:rPr>
              <a:t>There </a:t>
            </a:r>
            <a:r>
              <a:rPr sz="3200" i="1" spc="-140" dirty="0">
                <a:latin typeface="Arial"/>
                <a:cs typeface="Arial"/>
              </a:rPr>
              <a:t>are </a:t>
            </a:r>
            <a:r>
              <a:rPr sz="3200" i="1" spc="-45" dirty="0">
                <a:latin typeface="Arial"/>
                <a:cs typeface="Arial"/>
              </a:rPr>
              <a:t>at </a:t>
            </a:r>
            <a:r>
              <a:rPr sz="3200" i="1" spc="-125" dirty="0">
                <a:latin typeface="Arial"/>
                <a:cs typeface="Arial"/>
              </a:rPr>
              <a:t>least </a:t>
            </a:r>
            <a:r>
              <a:rPr sz="3200" b="1" i="1" spc="-175" dirty="0">
                <a:solidFill>
                  <a:srgbClr val="FF0000"/>
                </a:solidFill>
                <a:latin typeface="Trebuchet MS"/>
                <a:cs typeface="Trebuchet MS"/>
              </a:rPr>
              <a:t>eight </a:t>
            </a:r>
            <a:r>
              <a:rPr sz="3200" b="1" i="1" spc="-165" dirty="0">
                <a:solidFill>
                  <a:srgbClr val="FF0000"/>
                </a:solidFill>
                <a:latin typeface="Trebuchet MS"/>
                <a:cs typeface="Trebuchet MS"/>
              </a:rPr>
              <a:t>steps </a:t>
            </a:r>
            <a:r>
              <a:rPr sz="3200" b="1" i="1" spc="-170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3200" b="1" i="1" spc="-190" dirty="0">
                <a:solidFill>
                  <a:srgbClr val="FF0000"/>
                </a:solidFill>
                <a:latin typeface="Trebuchet MS"/>
                <a:cs typeface="Trebuchet MS"/>
              </a:rPr>
              <a:t>the  </a:t>
            </a:r>
            <a:r>
              <a:rPr sz="3200" b="1" i="1" spc="-170" dirty="0">
                <a:solidFill>
                  <a:srgbClr val="FF0000"/>
                </a:solidFill>
                <a:latin typeface="Trebuchet MS"/>
                <a:cs typeface="Trebuchet MS"/>
              </a:rPr>
              <a:t>production </a:t>
            </a:r>
            <a:r>
              <a:rPr sz="3200" i="1" spc="-5" dirty="0">
                <a:latin typeface="Arial"/>
                <a:cs typeface="Arial"/>
              </a:rPr>
              <a:t>of </a:t>
            </a:r>
            <a:r>
              <a:rPr sz="3200" i="1" spc="-180" dirty="0">
                <a:latin typeface="Arial"/>
                <a:cs typeface="Arial"/>
              </a:rPr>
              <a:t>Heme, </a:t>
            </a:r>
            <a:r>
              <a:rPr sz="3200" i="1" spc="-150" dirty="0">
                <a:latin typeface="Arial"/>
                <a:cs typeface="Arial"/>
              </a:rPr>
              <a:t>and </a:t>
            </a:r>
            <a:r>
              <a:rPr sz="3200" i="1" spc="-45" dirty="0">
                <a:latin typeface="Arial"/>
                <a:cs typeface="Arial"/>
              </a:rPr>
              <a:t>at </a:t>
            </a:r>
            <a:r>
              <a:rPr sz="3200" i="1" spc="-125" dirty="0">
                <a:latin typeface="Arial"/>
                <a:cs typeface="Arial"/>
              </a:rPr>
              <a:t>least </a:t>
            </a:r>
            <a:r>
              <a:rPr sz="3200" b="1" i="1" spc="-175" dirty="0">
                <a:solidFill>
                  <a:srgbClr val="FF0000"/>
                </a:solidFill>
                <a:latin typeface="Trebuchet MS"/>
                <a:cs typeface="Trebuchet MS"/>
              </a:rPr>
              <a:t>eight  </a:t>
            </a:r>
            <a:r>
              <a:rPr sz="3200" b="1" i="1" spc="-200" dirty="0">
                <a:solidFill>
                  <a:srgbClr val="FF0000"/>
                </a:solidFill>
                <a:latin typeface="Trebuchet MS"/>
                <a:cs typeface="Trebuchet MS"/>
              </a:rPr>
              <a:t>different </a:t>
            </a:r>
            <a:r>
              <a:rPr sz="3200" b="1" i="1" spc="-165" dirty="0">
                <a:solidFill>
                  <a:srgbClr val="FF0000"/>
                </a:solidFill>
                <a:latin typeface="Trebuchet MS"/>
                <a:cs typeface="Trebuchet MS"/>
              </a:rPr>
              <a:t>types </a:t>
            </a:r>
            <a:r>
              <a:rPr sz="3200" b="1" i="1" spc="-130" dirty="0">
                <a:solidFill>
                  <a:srgbClr val="FF0000"/>
                </a:solidFill>
                <a:latin typeface="Trebuchet MS"/>
                <a:cs typeface="Trebuchet MS"/>
              </a:rPr>
              <a:t>of </a:t>
            </a:r>
            <a:r>
              <a:rPr sz="3200" b="1" i="1" spc="-175" dirty="0">
                <a:solidFill>
                  <a:srgbClr val="FF0000"/>
                </a:solidFill>
                <a:latin typeface="Trebuchet MS"/>
                <a:cs typeface="Trebuchet MS"/>
              </a:rPr>
              <a:t>porphyria </a:t>
            </a:r>
            <a:r>
              <a:rPr sz="3200" i="1" spc="-204" dirty="0">
                <a:latin typeface="Arial"/>
                <a:cs typeface="Arial"/>
              </a:rPr>
              <a:t>can </a:t>
            </a:r>
            <a:r>
              <a:rPr sz="3200" i="1" spc="-70" dirty="0">
                <a:latin typeface="Arial"/>
                <a:cs typeface="Arial"/>
              </a:rPr>
              <a:t>result </a:t>
            </a:r>
            <a:r>
              <a:rPr sz="3200" i="1" spc="-100" dirty="0">
                <a:latin typeface="Arial"/>
                <a:cs typeface="Arial"/>
              </a:rPr>
              <a:t>when  </a:t>
            </a:r>
            <a:r>
              <a:rPr sz="3200" i="1" spc="-175" dirty="0">
                <a:latin typeface="Arial"/>
                <a:cs typeface="Arial"/>
              </a:rPr>
              <a:t>an </a:t>
            </a:r>
            <a:r>
              <a:rPr sz="3200" b="1" i="1" spc="-240" dirty="0">
                <a:solidFill>
                  <a:srgbClr val="FF0000"/>
                </a:solidFill>
                <a:latin typeface="Trebuchet MS"/>
                <a:cs typeface="Trebuchet MS"/>
              </a:rPr>
              <a:t>enzyme </a:t>
            </a:r>
            <a:r>
              <a:rPr sz="3200" b="1" i="1" spc="-165" dirty="0">
                <a:solidFill>
                  <a:srgbClr val="FF0000"/>
                </a:solidFill>
                <a:latin typeface="Trebuchet MS"/>
                <a:cs typeface="Trebuchet MS"/>
              </a:rPr>
              <a:t>malfunctions </a:t>
            </a:r>
            <a:r>
              <a:rPr sz="3200" i="1" spc="-150" dirty="0">
                <a:latin typeface="Arial"/>
                <a:cs typeface="Arial"/>
              </a:rPr>
              <a:t>and </a:t>
            </a:r>
            <a:r>
              <a:rPr sz="3200" b="1" i="1" spc="-185" dirty="0">
                <a:solidFill>
                  <a:srgbClr val="FF0000"/>
                </a:solidFill>
                <a:latin typeface="Trebuchet MS"/>
                <a:cs typeface="Trebuchet MS"/>
              </a:rPr>
              <a:t>levels </a:t>
            </a:r>
            <a:r>
              <a:rPr sz="3200" b="1" i="1" spc="-130" dirty="0">
                <a:solidFill>
                  <a:srgbClr val="FF0000"/>
                </a:solidFill>
                <a:latin typeface="Trebuchet MS"/>
                <a:cs typeface="Trebuchet MS"/>
              </a:rPr>
              <a:t>of  </a:t>
            </a:r>
            <a:r>
              <a:rPr sz="3200" b="1" i="1" spc="-190" dirty="0">
                <a:solidFill>
                  <a:srgbClr val="FF0000"/>
                </a:solidFill>
                <a:latin typeface="Trebuchet MS"/>
                <a:cs typeface="Trebuchet MS"/>
              </a:rPr>
              <a:t>intermediate </a:t>
            </a:r>
            <a:r>
              <a:rPr sz="3200" b="1" i="1" spc="-165" dirty="0">
                <a:solidFill>
                  <a:srgbClr val="FF0000"/>
                </a:solidFill>
                <a:latin typeface="Trebuchet MS"/>
                <a:cs typeface="Trebuchet MS"/>
              </a:rPr>
              <a:t>substances </a:t>
            </a:r>
            <a:r>
              <a:rPr sz="3200" i="1" spc="-120" dirty="0">
                <a:latin typeface="Arial"/>
                <a:cs typeface="Arial"/>
              </a:rPr>
              <a:t>rise </a:t>
            </a:r>
            <a:r>
              <a:rPr sz="3200" i="1" spc="20" dirty="0">
                <a:latin typeface="Arial"/>
                <a:cs typeface="Arial"/>
              </a:rPr>
              <a:t>to</a:t>
            </a:r>
            <a:r>
              <a:rPr sz="3200" i="1" spc="-525" dirty="0">
                <a:latin typeface="Arial"/>
                <a:cs typeface="Arial"/>
              </a:rPr>
              <a:t> </a:t>
            </a:r>
            <a:r>
              <a:rPr sz="3200" i="1" spc="-135" dirty="0">
                <a:latin typeface="Arial"/>
                <a:cs typeface="Arial"/>
              </a:rPr>
              <a:t>beyond </a:t>
            </a:r>
            <a:r>
              <a:rPr sz="3200" i="1" spc="-55" dirty="0">
                <a:latin typeface="Arial"/>
                <a:cs typeface="Arial"/>
              </a:rPr>
              <a:t>what 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i="1" spc="-110" dirty="0">
                <a:latin typeface="Arial"/>
                <a:cs typeface="Arial"/>
              </a:rPr>
              <a:t>body </a:t>
            </a:r>
            <a:r>
              <a:rPr sz="3200" i="1" spc="-165" dirty="0">
                <a:latin typeface="Arial"/>
                <a:cs typeface="Arial"/>
              </a:rPr>
              <a:t>is </a:t>
            </a:r>
            <a:r>
              <a:rPr lang="en-US" sz="3200" i="1" spc="-165" dirty="0" smtClean="0">
                <a:latin typeface="Arial"/>
                <a:cs typeface="Arial"/>
              </a:rPr>
              <a:t>needed.</a:t>
            </a:r>
            <a:endParaRPr sz="32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" y="246888"/>
            <a:ext cx="8324088" cy="73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28672" y="114300"/>
            <a:ext cx="4483608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4320"/>
            <a:ext cx="8229600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219325">
              <a:lnSpc>
                <a:spcPct val="100000"/>
              </a:lnSpc>
              <a:spcBef>
                <a:spcPts val="35"/>
              </a:spcBef>
            </a:pPr>
            <a:r>
              <a:rPr sz="4000" i="1" spc="-400" dirty="0" err="1"/>
              <a:t>Porphyrias</a:t>
            </a:r>
            <a:r>
              <a:rPr sz="4000" i="1" spc="-305" dirty="0"/>
              <a:t> </a:t>
            </a:r>
            <a:r>
              <a:rPr sz="4000" i="1" spc="-390" dirty="0" smtClean="0"/>
              <a:t>classification</a:t>
            </a:r>
            <a:endParaRPr sz="4000" i="1" dirty="0"/>
          </a:p>
        </p:txBody>
      </p:sp>
      <p:sp>
        <p:nvSpPr>
          <p:cNvPr id="6" name="object 6"/>
          <p:cNvSpPr txBox="1"/>
          <p:nvPr/>
        </p:nvSpPr>
        <p:spPr>
          <a:xfrm>
            <a:off x="152400" y="1098550"/>
            <a:ext cx="8686800" cy="507446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55600" marR="43815" indent="-342900">
              <a:lnSpc>
                <a:spcPts val="3560"/>
              </a:lnSpc>
              <a:spcBef>
                <a:spcPts val="550"/>
              </a:spcBef>
              <a:buChar char="•"/>
              <a:tabLst>
                <a:tab pos="354965" algn="l"/>
                <a:tab pos="355600" algn="l"/>
              </a:tabLst>
            </a:pPr>
            <a:r>
              <a:rPr sz="3300" i="1" spc="-215" dirty="0">
                <a:latin typeface="Arial"/>
                <a:cs typeface="Arial"/>
              </a:rPr>
              <a:t>This </a:t>
            </a:r>
            <a:r>
              <a:rPr sz="3300" i="1" spc="-114" dirty="0">
                <a:latin typeface="Arial"/>
                <a:cs typeface="Arial"/>
              </a:rPr>
              <a:t>classification </a:t>
            </a:r>
            <a:r>
              <a:rPr sz="3300" i="1" spc="-170" dirty="0">
                <a:latin typeface="Arial"/>
                <a:cs typeface="Arial"/>
              </a:rPr>
              <a:t>is </a:t>
            </a:r>
            <a:r>
              <a:rPr sz="3300" i="1" spc="-204" dirty="0">
                <a:latin typeface="Arial"/>
                <a:cs typeface="Arial"/>
              </a:rPr>
              <a:t>based </a:t>
            </a:r>
            <a:r>
              <a:rPr sz="3300" i="1" spc="-105" dirty="0">
                <a:latin typeface="Arial"/>
                <a:cs typeface="Arial"/>
              </a:rPr>
              <a:t>on </a:t>
            </a:r>
            <a:r>
              <a:rPr sz="3300" b="1" i="1" spc="-195" dirty="0">
                <a:solidFill>
                  <a:srgbClr val="C00000"/>
                </a:solidFill>
                <a:latin typeface="Trebuchet MS"/>
                <a:cs typeface="Trebuchet MS"/>
              </a:rPr>
              <a:t>the </a:t>
            </a:r>
            <a:r>
              <a:rPr sz="3300" b="1" i="1" spc="-200" dirty="0">
                <a:solidFill>
                  <a:srgbClr val="C00000"/>
                </a:solidFill>
                <a:latin typeface="Trebuchet MS"/>
                <a:cs typeface="Trebuchet MS"/>
              </a:rPr>
              <a:t>major</a:t>
            </a:r>
            <a:r>
              <a:rPr sz="3300" b="1" i="1" spc="-3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300" b="1" i="1" spc="-165" dirty="0">
                <a:solidFill>
                  <a:srgbClr val="C00000"/>
                </a:solidFill>
                <a:latin typeface="Trebuchet MS"/>
                <a:cs typeface="Trebuchet MS"/>
              </a:rPr>
              <a:t>site</a:t>
            </a:r>
            <a:r>
              <a:rPr sz="3300" i="1" spc="-165" dirty="0">
                <a:latin typeface="Arial"/>
                <a:cs typeface="Arial"/>
              </a:rPr>
              <a:t>,  </a:t>
            </a:r>
            <a:r>
              <a:rPr sz="3300" i="1" spc="-100" dirty="0">
                <a:latin typeface="Arial"/>
                <a:cs typeface="Arial"/>
              </a:rPr>
              <a:t>where </a:t>
            </a:r>
            <a:r>
              <a:rPr sz="3300" i="1" spc="-35" dirty="0">
                <a:latin typeface="Arial"/>
                <a:cs typeface="Arial"/>
              </a:rPr>
              <a:t>the </a:t>
            </a:r>
            <a:r>
              <a:rPr sz="3300" i="1" spc="-190" dirty="0">
                <a:latin typeface="Arial"/>
                <a:cs typeface="Arial"/>
              </a:rPr>
              <a:t>enzyme </a:t>
            </a:r>
            <a:r>
              <a:rPr sz="3300" i="1" spc="-120" dirty="0">
                <a:latin typeface="Arial"/>
                <a:cs typeface="Arial"/>
              </a:rPr>
              <a:t>deficiency </a:t>
            </a:r>
            <a:r>
              <a:rPr sz="3300" i="1" spc="-170" dirty="0">
                <a:latin typeface="Arial"/>
                <a:cs typeface="Arial"/>
              </a:rPr>
              <a:t>is</a:t>
            </a:r>
            <a:r>
              <a:rPr sz="3300" i="1" spc="-415" dirty="0">
                <a:latin typeface="Arial"/>
                <a:cs typeface="Arial"/>
              </a:rPr>
              <a:t> </a:t>
            </a:r>
            <a:r>
              <a:rPr sz="3300" i="1" spc="-114" dirty="0">
                <a:latin typeface="Arial"/>
                <a:cs typeface="Arial"/>
              </a:rPr>
              <a:t>manifested.</a:t>
            </a:r>
            <a:endParaRPr sz="3300" i="1" dirty="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endParaRPr lang="ar-SA" sz="3300" i="1" spc="-240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750"/>
              </a:spcBef>
              <a:buChar char="•"/>
              <a:tabLst>
                <a:tab pos="354965" algn="l"/>
                <a:tab pos="355600" algn="l"/>
              </a:tabLst>
            </a:pPr>
            <a:r>
              <a:rPr sz="3300" i="1" spc="-240" dirty="0" smtClean="0">
                <a:latin typeface="Arial"/>
                <a:cs typeface="Arial"/>
              </a:rPr>
              <a:t>The </a:t>
            </a:r>
            <a:r>
              <a:rPr sz="3300" b="1" i="1" spc="-175" dirty="0">
                <a:solidFill>
                  <a:srgbClr val="C00000"/>
                </a:solidFill>
                <a:latin typeface="Trebuchet MS"/>
                <a:cs typeface="Trebuchet MS"/>
              </a:rPr>
              <a:t>porphyrias </a:t>
            </a:r>
            <a:r>
              <a:rPr sz="3300" i="1" spc="-150" dirty="0">
                <a:latin typeface="Arial"/>
                <a:cs typeface="Arial"/>
              </a:rPr>
              <a:t>are </a:t>
            </a:r>
            <a:r>
              <a:rPr sz="3300" i="1" spc="-140" dirty="0">
                <a:latin typeface="Arial"/>
                <a:cs typeface="Arial"/>
              </a:rPr>
              <a:t>classified </a:t>
            </a:r>
            <a:r>
              <a:rPr sz="3300" i="1" spc="-310" dirty="0">
                <a:latin typeface="Arial"/>
                <a:cs typeface="Arial"/>
              </a:rPr>
              <a:t>as </a:t>
            </a:r>
            <a:r>
              <a:rPr sz="3300" i="1" spc="-3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300" b="1" i="1" spc="-195" dirty="0">
                <a:solidFill>
                  <a:srgbClr val="C00000"/>
                </a:solidFill>
                <a:latin typeface="Trebuchet MS"/>
                <a:cs typeface="Trebuchet MS"/>
              </a:rPr>
              <a:t>erythropoietic </a:t>
            </a:r>
            <a:r>
              <a:rPr sz="3300" b="1" i="1" spc="-170" dirty="0">
                <a:solidFill>
                  <a:srgbClr val="C00000"/>
                </a:solidFill>
                <a:latin typeface="Trebuchet MS"/>
                <a:cs typeface="Trebuchet MS"/>
              </a:rPr>
              <a:t>or </a:t>
            </a:r>
            <a:r>
              <a:rPr sz="3300" b="1" i="1" spc="-190" dirty="0">
                <a:solidFill>
                  <a:srgbClr val="C00000"/>
                </a:solidFill>
                <a:latin typeface="Trebuchet MS"/>
                <a:cs typeface="Trebuchet MS"/>
              </a:rPr>
              <a:t>hepatic</a:t>
            </a:r>
            <a:r>
              <a:rPr sz="3300" i="1" spc="-190" dirty="0">
                <a:latin typeface="Arial"/>
                <a:cs typeface="Arial"/>
              </a:rPr>
              <a:t>, </a:t>
            </a:r>
            <a:r>
              <a:rPr sz="3300" i="1" spc="-135" dirty="0">
                <a:latin typeface="Arial"/>
                <a:cs typeface="Arial"/>
              </a:rPr>
              <a:t>depending </a:t>
            </a:r>
            <a:r>
              <a:rPr sz="3300" i="1" spc="-105" dirty="0">
                <a:latin typeface="Arial"/>
                <a:cs typeface="Arial"/>
              </a:rPr>
              <a:t>on  </a:t>
            </a:r>
            <a:r>
              <a:rPr sz="3300" i="1" spc="-55" dirty="0">
                <a:latin typeface="Arial"/>
                <a:cs typeface="Arial"/>
              </a:rPr>
              <a:t>whether </a:t>
            </a:r>
            <a:r>
              <a:rPr sz="3300" i="1" spc="-40" dirty="0">
                <a:latin typeface="Arial"/>
                <a:cs typeface="Arial"/>
              </a:rPr>
              <a:t>the </a:t>
            </a:r>
            <a:r>
              <a:rPr sz="3300" i="1" spc="-190" dirty="0">
                <a:latin typeface="Arial"/>
                <a:cs typeface="Arial"/>
              </a:rPr>
              <a:t>enzyme </a:t>
            </a:r>
            <a:r>
              <a:rPr sz="3300" i="1" spc="-120" dirty="0">
                <a:latin typeface="Arial"/>
                <a:cs typeface="Arial"/>
              </a:rPr>
              <a:t>deficiency </a:t>
            </a:r>
            <a:r>
              <a:rPr sz="3300" i="1" spc="-185" dirty="0">
                <a:latin typeface="Arial"/>
                <a:cs typeface="Arial"/>
              </a:rPr>
              <a:t>occurs </a:t>
            </a:r>
            <a:r>
              <a:rPr sz="3300" i="1" spc="-40" dirty="0">
                <a:latin typeface="Arial"/>
                <a:cs typeface="Arial"/>
              </a:rPr>
              <a:t>in</a:t>
            </a:r>
            <a:r>
              <a:rPr sz="3300" i="1" spc="-395" dirty="0">
                <a:latin typeface="Arial"/>
                <a:cs typeface="Arial"/>
              </a:rPr>
              <a:t> </a:t>
            </a:r>
            <a:r>
              <a:rPr sz="3300" i="1" spc="-40" dirty="0">
                <a:latin typeface="Arial"/>
                <a:cs typeface="Arial"/>
              </a:rPr>
              <a:t>the  </a:t>
            </a:r>
            <a:r>
              <a:rPr sz="3300" i="1" spc="-55" dirty="0">
                <a:latin typeface="Arial"/>
                <a:cs typeface="Arial"/>
              </a:rPr>
              <a:t>erythropoietic </a:t>
            </a:r>
            <a:r>
              <a:rPr sz="3300" i="1" spc="-155" dirty="0">
                <a:latin typeface="Arial"/>
                <a:cs typeface="Arial"/>
              </a:rPr>
              <a:t>cells </a:t>
            </a:r>
            <a:r>
              <a:rPr sz="3300" i="1" spc="-5" dirty="0">
                <a:latin typeface="Arial"/>
                <a:cs typeface="Arial"/>
              </a:rPr>
              <a:t>of </a:t>
            </a:r>
            <a:r>
              <a:rPr sz="3300" i="1" spc="-40" dirty="0">
                <a:latin typeface="Arial"/>
                <a:cs typeface="Arial"/>
              </a:rPr>
              <a:t>the </a:t>
            </a:r>
            <a:r>
              <a:rPr sz="3300" b="1" i="1" spc="-165" dirty="0">
                <a:solidFill>
                  <a:srgbClr val="FFC000"/>
                </a:solidFill>
                <a:latin typeface="Trebuchet MS"/>
                <a:cs typeface="Trebuchet MS"/>
              </a:rPr>
              <a:t>bone </a:t>
            </a:r>
            <a:r>
              <a:rPr sz="3300" b="1" i="1" spc="-175" dirty="0">
                <a:solidFill>
                  <a:srgbClr val="FFC000"/>
                </a:solidFill>
                <a:latin typeface="Trebuchet MS"/>
                <a:cs typeface="Trebuchet MS"/>
              </a:rPr>
              <a:t>marrow </a:t>
            </a:r>
            <a:r>
              <a:rPr sz="3300" i="1" spc="-30" dirty="0">
                <a:latin typeface="Arial"/>
                <a:cs typeface="Arial"/>
              </a:rPr>
              <a:t>or  </a:t>
            </a:r>
            <a:r>
              <a:rPr sz="3300" i="1" spc="-40" dirty="0">
                <a:latin typeface="Arial"/>
                <a:cs typeface="Arial"/>
              </a:rPr>
              <a:t>in the</a:t>
            </a:r>
            <a:r>
              <a:rPr sz="3300" i="1" spc="-305" dirty="0">
                <a:latin typeface="Arial"/>
                <a:cs typeface="Arial"/>
              </a:rPr>
              <a:t> </a:t>
            </a:r>
            <a:r>
              <a:rPr sz="3300" b="1" i="1" spc="-275" dirty="0">
                <a:solidFill>
                  <a:srgbClr val="FFC000"/>
                </a:solidFill>
                <a:latin typeface="Trebuchet MS"/>
                <a:cs typeface="Trebuchet MS"/>
              </a:rPr>
              <a:t>liver.</a:t>
            </a:r>
            <a:endParaRPr sz="3300" i="1" dirty="0">
              <a:latin typeface="Trebuchet MS"/>
              <a:cs typeface="Trebuchet MS"/>
            </a:endParaRPr>
          </a:p>
          <a:p>
            <a:pPr marL="355600" marR="149225" indent="-342900">
              <a:lnSpc>
                <a:spcPts val="3560"/>
              </a:lnSpc>
              <a:spcBef>
                <a:spcPts val="844"/>
              </a:spcBef>
              <a:buChar char="•"/>
              <a:tabLst>
                <a:tab pos="450215" algn="l"/>
                <a:tab pos="450850" algn="l"/>
              </a:tabLst>
            </a:pPr>
            <a:endParaRPr lang="en-US" sz="3300" i="1" spc="-140" dirty="0" smtClean="0">
              <a:latin typeface="Arial"/>
              <a:cs typeface="Arial"/>
            </a:endParaRPr>
          </a:p>
          <a:p>
            <a:pPr marL="355600" marR="149225" indent="-342900">
              <a:lnSpc>
                <a:spcPts val="3560"/>
              </a:lnSpc>
              <a:spcBef>
                <a:spcPts val="844"/>
              </a:spcBef>
              <a:buChar char="•"/>
              <a:tabLst>
                <a:tab pos="450215" algn="l"/>
                <a:tab pos="450850" algn="l"/>
              </a:tabLst>
            </a:pPr>
            <a:r>
              <a:rPr sz="3300" i="1" spc="-140" dirty="0" smtClean="0">
                <a:latin typeface="Arial"/>
                <a:cs typeface="Arial"/>
              </a:rPr>
              <a:t>Hepatic </a:t>
            </a:r>
            <a:r>
              <a:rPr sz="3300" i="1" spc="-114" dirty="0">
                <a:latin typeface="Arial"/>
                <a:cs typeface="Arial"/>
              </a:rPr>
              <a:t>porphyrias </a:t>
            </a:r>
            <a:r>
              <a:rPr sz="3300" i="1" spc="-215" dirty="0">
                <a:latin typeface="Arial"/>
                <a:cs typeface="Arial"/>
              </a:rPr>
              <a:t>can </a:t>
            </a:r>
            <a:r>
              <a:rPr sz="3300" i="1" spc="-150" dirty="0">
                <a:latin typeface="Arial"/>
                <a:cs typeface="Arial"/>
              </a:rPr>
              <a:t>be </a:t>
            </a:r>
            <a:r>
              <a:rPr sz="3300" i="1" spc="-10" dirty="0">
                <a:latin typeface="Arial"/>
                <a:cs typeface="Arial"/>
              </a:rPr>
              <a:t>further</a:t>
            </a:r>
            <a:r>
              <a:rPr sz="3300" i="1" spc="-229" dirty="0">
                <a:latin typeface="Arial"/>
                <a:cs typeface="Arial"/>
              </a:rPr>
              <a:t> </a:t>
            </a:r>
            <a:r>
              <a:rPr sz="3300" i="1" spc="-140" dirty="0">
                <a:latin typeface="Arial"/>
                <a:cs typeface="Arial"/>
              </a:rPr>
              <a:t>classified  </a:t>
            </a:r>
            <a:r>
              <a:rPr sz="3300" i="1" spc="-310" dirty="0">
                <a:latin typeface="Arial"/>
                <a:cs typeface="Arial"/>
              </a:rPr>
              <a:t>as </a:t>
            </a:r>
            <a:r>
              <a:rPr sz="3300" b="1" i="1" spc="-220" dirty="0">
                <a:solidFill>
                  <a:srgbClr val="C00000"/>
                </a:solidFill>
                <a:latin typeface="Trebuchet MS"/>
                <a:cs typeface="Trebuchet MS"/>
              </a:rPr>
              <a:t>chronic </a:t>
            </a:r>
            <a:r>
              <a:rPr sz="3300" b="1" i="1" spc="-165" dirty="0">
                <a:solidFill>
                  <a:srgbClr val="C00000"/>
                </a:solidFill>
                <a:latin typeface="Trebuchet MS"/>
                <a:cs typeface="Trebuchet MS"/>
              </a:rPr>
              <a:t>or</a:t>
            </a:r>
            <a:r>
              <a:rPr sz="3300" b="1" i="1" spc="-1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300" b="1" i="1" spc="-215" dirty="0" smtClean="0">
                <a:solidFill>
                  <a:srgbClr val="C00000"/>
                </a:solidFill>
                <a:latin typeface="Trebuchet MS"/>
                <a:cs typeface="Trebuchet MS"/>
              </a:rPr>
              <a:t>acute</a:t>
            </a:r>
            <a:r>
              <a:rPr lang="en-US" sz="3300" b="1" i="1" spc="-215" dirty="0" smtClean="0">
                <a:solidFill>
                  <a:srgbClr val="C00000"/>
                </a:solidFill>
                <a:latin typeface="Trebuchet MS"/>
                <a:cs typeface="Trebuchet MS"/>
              </a:rPr>
              <a:t>.</a:t>
            </a:r>
            <a:endParaRPr sz="3300" i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61815" y="3534155"/>
            <a:ext cx="3044951" cy="845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600" y="1608785"/>
            <a:ext cx="8763000" cy="4375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i="1" spc="-85" dirty="0">
                <a:latin typeface="Arial"/>
                <a:cs typeface="Arial"/>
              </a:rPr>
              <a:t>In </a:t>
            </a:r>
            <a:r>
              <a:rPr sz="3000" i="1" spc="-135" dirty="0">
                <a:latin typeface="Arial"/>
                <a:cs typeface="Arial"/>
              </a:rPr>
              <a:t>general, </a:t>
            </a:r>
            <a:r>
              <a:rPr sz="3000" i="1" spc="-95" dirty="0">
                <a:latin typeface="Arial"/>
                <a:cs typeface="Arial"/>
              </a:rPr>
              <a:t>individuals </a:t>
            </a:r>
            <a:r>
              <a:rPr sz="3000" i="1" spc="20" dirty="0">
                <a:latin typeface="Arial"/>
                <a:cs typeface="Arial"/>
              </a:rPr>
              <a:t>with </a:t>
            </a:r>
            <a:r>
              <a:rPr sz="3000" i="1" spc="-165" dirty="0">
                <a:latin typeface="Arial"/>
                <a:cs typeface="Arial"/>
              </a:rPr>
              <a:t>an </a:t>
            </a:r>
            <a:r>
              <a:rPr sz="3000" i="1" spc="-175" dirty="0">
                <a:latin typeface="Arial"/>
                <a:cs typeface="Arial"/>
              </a:rPr>
              <a:t>enzyme </a:t>
            </a:r>
            <a:r>
              <a:rPr sz="3000" i="1" spc="-90" dirty="0">
                <a:latin typeface="Arial"/>
                <a:cs typeface="Arial"/>
              </a:rPr>
              <a:t>defect </a:t>
            </a:r>
            <a:r>
              <a:rPr sz="3000" i="1" spc="-90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000" b="1" i="1" spc="-165" dirty="0">
                <a:solidFill>
                  <a:srgbClr val="00AFEF"/>
                </a:solidFill>
                <a:latin typeface="Trebuchet MS"/>
                <a:cs typeface="Trebuchet MS"/>
              </a:rPr>
              <a:t>prior </a:t>
            </a:r>
            <a:r>
              <a:rPr sz="3000" b="1" i="1" spc="-125" dirty="0">
                <a:solidFill>
                  <a:srgbClr val="00AFEF"/>
                </a:solidFill>
                <a:latin typeface="Trebuchet MS"/>
                <a:cs typeface="Trebuchet MS"/>
              </a:rPr>
              <a:t>to </a:t>
            </a:r>
            <a:r>
              <a:rPr sz="3000" b="1" i="1" spc="-180" dirty="0">
                <a:solidFill>
                  <a:srgbClr val="00AFEF"/>
                </a:solidFill>
                <a:latin typeface="Trebuchet MS"/>
                <a:cs typeface="Trebuchet MS"/>
              </a:rPr>
              <a:t>the </a:t>
            </a:r>
            <a:r>
              <a:rPr sz="3000" b="1" i="1" spc="-155" dirty="0">
                <a:solidFill>
                  <a:srgbClr val="00AFEF"/>
                </a:solidFill>
                <a:latin typeface="Trebuchet MS"/>
                <a:cs typeface="Trebuchet MS"/>
              </a:rPr>
              <a:t>synthesis </a:t>
            </a:r>
            <a:r>
              <a:rPr sz="3000" b="1" i="1" spc="-125" dirty="0">
                <a:solidFill>
                  <a:srgbClr val="00AFEF"/>
                </a:solidFill>
                <a:latin typeface="Trebuchet MS"/>
                <a:cs typeface="Trebuchet MS"/>
              </a:rPr>
              <a:t>of </a:t>
            </a:r>
            <a:r>
              <a:rPr sz="3000" b="1" i="1" spc="-180" dirty="0">
                <a:solidFill>
                  <a:srgbClr val="00AFEF"/>
                </a:solidFill>
                <a:latin typeface="Trebuchet MS"/>
                <a:cs typeface="Trebuchet MS"/>
              </a:rPr>
              <a:t>the tetrapyrroles </a:t>
            </a:r>
            <a:r>
              <a:rPr sz="3000" b="1" i="1" spc="-180" dirty="0">
                <a:latin typeface="Trebuchet MS"/>
                <a:cs typeface="Trebuchet MS"/>
              </a:rPr>
              <a:t> </a:t>
            </a:r>
            <a:r>
              <a:rPr sz="3000" i="1" spc="-100" dirty="0">
                <a:latin typeface="Arial"/>
                <a:cs typeface="Arial"/>
              </a:rPr>
              <a:t>manifest </a:t>
            </a:r>
            <a:r>
              <a:rPr sz="3000" b="1" i="1" spc="-140" dirty="0">
                <a:solidFill>
                  <a:srgbClr val="FF0000"/>
                </a:solidFill>
                <a:latin typeface="Trebuchet MS"/>
                <a:cs typeface="Trebuchet MS"/>
              </a:rPr>
              <a:t>abdominal </a:t>
            </a:r>
            <a:r>
              <a:rPr sz="3000" i="1" spc="-140" dirty="0">
                <a:latin typeface="Arial"/>
                <a:cs typeface="Arial"/>
              </a:rPr>
              <a:t>and </a:t>
            </a:r>
            <a:r>
              <a:rPr sz="3000" b="1" i="1" spc="-190" dirty="0">
                <a:solidFill>
                  <a:srgbClr val="FF0000"/>
                </a:solidFill>
                <a:latin typeface="Trebuchet MS"/>
                <a:cs typeface="Trebuchet MS"/>
              </a:rPr>
              <a:t>neuropsychiatric</a:t>
            </a:r>
            <a:r>
              <a:rPr sz="3000" b="1" i="1" spc="-3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b="1" i="1" spc="-120" dirty="0" smtClean="0">
                <a:solidFill>
                  <a:srgbClr val="FF0000"/>
                </a:solidFill>
                <a:latin typeface="Trebuchet MS"/>
                <a:cs typeface="Trebuchet MS"/>
              </a:rPr>
              <a:t>signs</a:t>
            </a:r>
            <a:r>
              <a:rPr lang="en-US" sz="3000" b="1" i="1" spc="-120" dirty="0" smtClean="0">
                <a:solidFill>
                  <a:srgbClr val="FF0000"/>
                </a:solidFill>
                <a:latin typeface="Trebuchet MS"/>
                <a:cs typeface="Trebuchet MS"/>
              </a:rPr>
              <a:t>.</a:t>
            </a:r>
            <a:endParaRPr sz="3000" i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355600" marR="48895" indent="-342900" algn="just">
              <a:lnSpc>
                <a:spcPct val="100000"/>
              </a:lnSpc>
              <a:buChar char="•"/>
              <a:tabLst>
                <a:tab pos="441325" algn="l"/>
              </a:tabLst>
            </a:pPr>
            <a:r>
              <a:rPr lang="en-US" sz="3000" i="1" spc="-150" dirty="0" smtClean="0">
                <a:latin typeface="Arial"/>
                <a:cs typeface="Arial"/>
              </a:rPr>
              <a:t>W</a:t>
            </a:r>
            <a:r>
              <a:rPr sz="3000" i="1" spc="-150" dirty="0" smtClean="0">
                <a:latin typeface="Arial"/>
                <a:cs typeface="Arial"/>
              </a:rPr>
              <a:t>hereas </a:t>
            </a:r>
            <a:r>
              <a:rPr sz="3000" i="1" spc="-105" dirty="0">
                <a:latin typeface="Arial"/>
                <a:cs typeface="Arial"/>
              </a:rPr>
              <a:t>those </a:t>
            </a:r>
            <a:r>
              <a:rPr sz="3000" i="1" spc="15" dirty="0">
                <a:latin typeface="Arial"/>
                <a:cs typeface="Arial"/>
              </a:rPr>
              <a:t>with </a:t>
            </a:r>
            <a:r>
              <a:rPr sz="3000" b="1" i="1" spc="-225" dirty="0">
                <a:solidFill>
                  <a:srgbClr val="FF0000"/>
                </a:solidFill>
                <a:latin typeface="Trebuchet MS"/>
                <a:cs typeface="Trebuchet MS"/>
              </a:rPr>
              <a:t>enzyme </a:t>
            </a:r>
            <a:r>
              <a:rPr sz="3000" b="1" i="1" spc="-190" dirty="0">
                <a:solidFill>
                  <a:srgbClr val="FF0000"/>
                </a:solidFill>
                <a:latin typeface="Trebuchet MS"/>
                <a:cs typeface="Trebuchet MS"/>
              </a:rPr>
              <a:t>defects </a:t>
            </a:r>
            <a:r>
              <a:rPr sz="3000" i="1" spc="-120" dirty="0" smtClean="0">
                <a:latin typeface="Arial"/>
                <a:cs typeface="Arial"/>
              </a:rPr>
              <a:t>leading</a:t>
            </a:r>
            <a:r>
              <a:rPr sz="3000" i="1" spc="-459" dirty="0" smtClean="0">
                <a:latin typeface="Arial"/>
                <a:cs typeface="Arial"/>
              </a:rPr>
              <a:t> </a:t>
            </a:r>
            <a:r>
              <a:rPr sz="3000" i="1" spc="30" dirty="0">
                <a:latin typeface="Arial"/>
                <a:cs typeface="Arial"/>
              </a:rPr>
              <a:t>to  </a:t>
            </a:r>
            <a:r>
              <a:rPr sz="3000" i="1" spc="-35" dirty="0">
                <a:latin typeface="Arial"/>
                <a:cs typeface="Arial"/>
              </a:rPr>
              <a:t>the </a:t>
            </a:r>
            <a:r>
              <a:rPr sz="3000" i="1" spc="-105" dirty="0">
                <a:latin typeface="Arial"/>
                <a:cs typeface="Arial"/>
              </a:rPr>
              <a:t>accumulation </a:t>
            </a:r>
            <a:r>
              <a:rPr sz="3000" i="1" spc="-5" dirty="0">
                <a:latin typeface="Arial"/>
                <a:cs typeface="Arial"/>
              </a:rPr>
              <a:t>of </a:t>
            </a:r>
            <a:r>
              <a:rPr sz="3000" b="1" i="1" spc="-190" dirty="0">
                <a:solidFill>
                  <a:srgbClr val="006FC0"/>
                </a:solidFill>
                <a:latin typeface="Trebuchet MS"/>
                <a:cs typeface="Trebuchet MS"/>
              </a:rPr>
              <a:t>tetrapyrrole</a:t>
            </a:r>
            <a:r>
              <a:rPr sz="3000" b="1" i="1" spc="-60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000" i="1" spc="-85" dirty="0">
                <a:latin typeface="Arial"/>
                <a:cs typeface="Arial"/>
              </a:rPr>
              <a:t>intermediates  </a:t>
            </a:r>
            <a:r>
              <a:rPr sz="3000" i="1" spc="-140" dirty="0">
                <a:latin typeface="Arial"/>
                <a:cs typeface="Arial"/>
              </a:rPr>
              <a:t>show</a:t>
            </a:r>
            <a:r>
              <a:rPr sz="3000" i="1" spc="-160" dirty="0">
                <a:latin typeface="Arial"/>
                <a:cs typeface="Arial"/>
              </a:rPr>
              <a:t> </a:t>
            </a:r>
            <a:r>
              <a:rPr sz="3000" b="1" i="1" spc="-150" dirty="0" smtClean="0">
                <a:solidFill>
                  <a:srgbClr val="006FC0"/>
                </a:solidFill>
                <a:latin typeface="Trebuchet MS"/>
                <a:cs typeface="Trebuchet MS"/>
              </a:rPr>
              <a:t>photosensitivity</a:t>
            </a:r>
            <a:r>
              <a:rPr lang="en-US" sz="3000" b="1" i="1" spc="-150" dirty="0" smtClean="0">
                <a:solidFill>
                  <a:srgbClr val="006FC0"/>
                </a:solidFill>
                <a:latin typeface="Trebuchet MS"/>
                <a:cs typeface="Trebuchet MS"/>
              </a:rPr>
              <a:t>.</a:t>
            </a:r>
            <a:endParaRPr lang="ar-SA" sz="3000" i="1" dirty="0" smtClean="0">
              <a:latin typeface="Trebuchet MS"/>
              <a:cs typeface="Trebuchet MS"/>
            </a:endParaRPr>
          </a:p>
          <a:p>
            <a:pPr marL="355600" marR="48895" indent="-342900" algn="just">
              <a:lnSpc>
                <a:spcPct val="100000"/>
              </a:lnSpc>
              <a:buChar char="•"/>
              <a:tabLst>
                <a:tab pos="441325" algn="l"/>
              </a:tabLst>
            </a:pPr>
            <a:r>
              <a:rPr lang="en-US" sz="3000" i="1" spc="-25" dirty="0" smtClean="0">
                <a:latin typeface="Arial"/>
                <a:cs typeface="Arial"/>
              </a:rPr>
              <a:t>T</a:t>
            </a:r>
            <a:r>
              <a:rPr sz="3000" i="1" spc="-25" dirty="0" smtClean="0">
                <a:latin typeface="Arial"/>
                <a:cs typeface="Arial"/>
              </a:rPr>
              <a:t>hat </a:t>
            </a:r>
            <a:r>
              <a:rPr sz="3000" i="1" spc="-130" dirty="0">
                <a:latin typeface="Arial"/>
                <a:cs typeface="Arial"/>
              </a:rPr>
              <a:t>is, </a:t>
            </a:r>
            <a:r>
              <a:rPr sz="3000" i="1" spc="-10" dirty="0">
                <a:latin typeface="Arial"/>
                <a:cs typeface="Arial"/>
              </a:rPr>
              <a:t>their </a:t>
            </a:r>
            <a:r>
              <a:rPr sz="3000" i="1" spc="-140" dirty="0">
                <a:latin typeface="Arial"/>
                <a:cs typeface="Arial"/>
              </a:rPr>
              <a:t>skin </a:t>
            </a:r>
            <a:r>
              <a:rPr sz="3000" i="1" spc="-114" dirty="0">
                <a:latin typeface="Arial"/>
                <a:cs typeface="Arial"/>
              </a:rPr>
              <a:t>itches </a:t>
            </a:r>
            <a:r>
              <a:rPr sz="3000" i="1" spc="-140" dirty="0">
                <a:latin typeface="Arial"/>
                <a:cs typeface="Arial"/>
              </a:rPr>
              <a:t>and </a:t>
            </a:r>
            <a:r>
              <a:rPr sz="3000" i="1" spc="-120" dirty="0">
                <a:latin typeface="Arial"/>
                <a:cs typeface="Arial"/>
              </a:rPr>
              <a:t>burns</a:t>
            </a:r>
            <a:r>
              <a:rPr sz="3000" i="1" spc="-560" dirty="0">
                <a:latin typeface="Arial"/>
                <a:cs typeface="Arial"/>
              </a:rPr>
              <a:t> </a:t>
            </a:r>
            <a:r>
              <a:rPr sz="3000" i="1" spc="-20" dirty="0" smtClean="0">
                <a:latin typeface="Arial"/>
                <a:cs typeface="Arial"/>
              </a:rPr>
              <a:t> </a:t>
            </a:r>
            <a:r>
              <a:rPr sz="3000" i="1" spc="-100" dirty="0">
                <a:latin typeface="Arial"/>
                <a:cs typeface="Arial"/>
              </a:rPr>
              <a:t>when </a:t>
            </a:r>
            <a:r>
              <a:rPr sz="3000" i="1" spc="-175" dirty="0">
                <a:latin typeface="Arial"/>
                <a:cs typeface="Arial"/>
              </a:rPr>
              <a:t>exposed </a:t>
            </a:r>
            <a:r>
              <a:rPr sz="3000" i="1" spc="30" dirty="0">
                <a:latin typeface="Arial"/>
                <a:cs typeface="Arial"/>
              </a:rPr>
              <a:t>to </a:t>
            </a:r>
            <a:r>
              <a:rPr sz="3000" i="1" spc="-100" dirty="0">
                <a:latin typeface="Arial"/>
                <a:cs typeface="Arial"/>
              </a:rPr>
              <a:t>visible</a:t>
            </a:r>
            <a:r>
              <a:rPr sz="3000" i="1" spc="-395" dirty="0">
                <a:latin typeface="Arial"/>
                <a:cs typeface="Arial"/>
              </a:rPr>
              <a:t> </a:t>
            </a:r>
            <a:r>
              <a:rPr sz="3000" i="1" spc="-50" dirty="0" smtClean="0">
                <a:latin typeface="Arial"/>
                <a:cs typeface="Arial"/>
              </a:rPr>
              <a:t>light</a:t>
            </a:r>
            <a:r>
              <a:rPr lang="en-US" sz="3000" i="1" spc="-50" dirty="0" smtClean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955" y="582168"/>
            <a:ext cx="8324088" cy="856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6167" y="464819"/>
            <a:ext cx="4930139" cy="1258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609600"/>
            <a:ext cx="822960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70980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027555">
              <a:lnSpc>
                <a:spcPct val="100000"/>
              </a:lnSpc>
              <a:spcBef>
                <a:spcPts val="254"/>
              </a:spcBef>
            </a:pPr>
            <a:r>
              <a:rPr sz="4400" i="1" spc="-434" dirty="0"/>
              <a:t>Porphyrias</a:t>
            </a:r>
            <a:r>
              <a:rPr sz="4400" i="1" spc="-340" dirty="0"/>
              <a:t> </a:t>
            </a:r>
            <a:r>
              <a:rPr sz="4400" i="1" spc="-425" dirty="0"/>
              <a:t>classification</a:t>
            </a:r>
            <a:endParaRPr sz="44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3473196"/>
            <a:ext cx="2979420" cy="160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963" y="5149595"/>
            <a:ext cx="5149596" cy="1708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0955" y="1267967"/>
            <a:ext cx="4666488" cy="987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0575" y="1226819"/>
            <a:ext cx="3884676" cy="1182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8200" y="1295400"/>
            <a:ext cx="4572000" cy="8930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8200" y="1295400"/>
            <a:ext cx="4953000" cy="893444"/>
          </a:xfrm>
          <a:custGeom>
            <a:avLst/>
            <a:gdLst/>
            <a:ahLst/>
            <a:cxnLst/>
            <a:rect l="l" t="t" r="r" b="b"/>
            <a:pathLst>
              <a:path w="4572000" h="893444">
                <a:moveTo>
                  <a:pt x="0" y="893063"/>
                </a:moveTo>
                <a:lnTo>
                  <a:pt x="4572000" y="893063"/>
                </a:lnTo>
                <a:lnTo>
                  <a:pt x="4572000" y="0"/>
                </a:lnTo>
                <a:lnTo>
                  <a:pt x="0" y="0"/>
                </a:lnTo>
                <a:lnTo>
                  <a:pt x="0" y="8930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24000" y="1308861"/>
            <a:ext cx="3886200" cy="814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>
              <a:lnSpc>
                <a:spcPts val="2865"/>
              </a:lnSpc>
              <a:spcBef>
                <a:spcPts val="100"/>
              </a:spcBef>
            </a:pPr>
            <a:r>
              <a:rPr sz="2400" i="1" spc="-105" dirty="0" smtClean="0">
                <a:latin typeface="Arial"/>
                <a:cs typeface="Arial"/>
              </a:rPr>
              <a:t>4</a:t>
            </a:r>
            <a:r>
              <a:rPr lang="ar-SA" sz="2400" i="1" spc="-105" dirty="0" smtClean="0">
                <a:latin typeface="Arial"/>
                <a:cs typeface="Arial"/>
              </a:rPr>
              <a:t> </a:t>
            </a:r>
            <a:r>
              <a:rPr sz="2400" i="1" spc="-105" dirty="0" smtClean="0">
                <a:latin typeface="Arial"/>
                <a:cs typeface="Arial"/>
              </a:rPr>
              <a:t>molecules</a:t>
            </a:r>
            <a:endParaRPr sz="2400" i="1" dirty="0">
              <a:latin typeface="Arial"/>
              <a:cs typeface="Arial"/>
            </a:endParaRPr>
          </a:p>
          <a:p>
            <a:pPr marL="12700">
              <a:lnSpc>
                <a:spcPts val="3345"/>
              </a:lnSpc>
            </a:pPr>
            <a:r>
              <a:rPr sz="2800" i="1" spc="-80" dirty="0" err="1">
                <a:latin typeface="Arial"/>
                <a:cs typeface="Arial"/>
              </a:rPr>
              <a:t>porphobilinogen</a:t>
            </a:r>
            <a:r>
              <a:rPr sz="2800" i="1" spc="-160" dirty="0">
                <a:latin typeface="Arial"/>
                <a:cs typeface="Arial"/>
              </a:rPr>
              <a:t> </a:t>
            </a:r>
            <a:r>
              <a:rPr sz="2800" i="1" spc="-275" dirty="0" smtClean="0">
                <a:latin typeface="Arial"/>
                <a:cs typeface="Arial"/>
              </a:rPr>
              <a:t>(</a:t>
            </a:r>
            <a:r>
              <a:rPr lang="ar-SA" sz="2800" i="1" spc="-275" dirty="0" smtClean="0">
                <a:latin typeface="Arial"/>
                <a:cs typeface="Arial"/>
              </a:rPr>
              <a:t> </a:t>
            </a:r>
            <a:r>
              <a:rPr sz="2800" i="1" spc="-275" dirty="0" smtClean="0">
                <a:latin typeface="Arial"/>
                <a:cs typeface="Arial"/>
              </a:rPr>
              <a:t>PBG</a:t>
            </a:r>
            <a:r>
              <a:rPr lang="ar-SA" sz="2800" i="1" spc="-275" dirty="0" err="1" smtClean="0">
                <a:latin typeface="Arial"/>
                <a:cs typeface="Arial"/>
              </a:rPr>
              <a:t>(</a:t>
            </a:r>
            <a:r>
              <a:rPr lang="ar-SA" sz="2800" i="1" spc="-275" dirty="0" smtClean="0">
                <a:latin typeface="Arial"/>
                <a:cs typeface="Arial"/>
              </a:rPr>
              <a:t> </a:t>
            </a:r>
            <a:endParaRPr sz="2800" i="1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34639" y="2269235"/>
            <a:ext cx="425196" cy="3073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1733" y="2288285"/>
            <a:ext cx="171450" cy="2820035"/>
          </a:xfrm>
          <a:custGeom>
            <a:avLst/>
            <a:gdLst/>
            <a:ahLst/>
            <a:cxnLst/>
            <a:rect l="l" t="t" r="r" b="b"/>
            <a:pathLst>
              <a:path w="171450" h="2820035">
                <a:moveTo>
                  <a:pt x="16498" y="2648424"/>
                </a:moveTo>
                <a:lnTo>
                  <a:pt x="9304" y="2650871"/>
                </a:lnTo>
                <a:lnTo>
                  <a:pt x="3679" y="2655921"/>
                </a:lnTo>
                <a:lnTo>
                  <a:pt x="494" y="2662507"/>
                </a:lnTo>
                <a:lnTo>
                  <a:pt x="0" y="2669784"/>
                </a:lnTo>
                <a:lnTo>
                  <a:pt x="2446" y="2676906"/>
                </a:lnTo>
                <a:lnTo>
                  <a:pt x="85504" y="2819527"/>
                </a:lnTo>
                <a:lnTo>
                  <a:pt x="107598" y="2781681"/>
                </a:lnTo>
                <a:lnTo>
                  <a:pt x="66454" y="2781681"/>
                </a:lnTo>
                <a:lnTo>
                  <a:pt x="66496" y="2711140"/>
                </a:lnTo>
                <a:lnTo>
                  <a:pt x="35339" y="2657729"/>
                </a:lnTo>
                <a:lnTo>
                  <a:pt x="30360" y="2652103"/>
                </a:lnTo>
                <a:lnTo>
                  <a:pt x="23798" y="2648918"/>
                </a:lnTo>
                <a:lnTo>
                  <a:pt x="16498" y="2648424"/>
                </a:lnTo>
                <a:close/>
              </a:path>
              <a:path w="171450" h="2820035">
                <a:moveTo>
                  <a:pt x="66496" y="2711140"/>
                </a:moveTo>
                <a:lnTo>
                  <a:pt x="66454" y="2781681"/>
                </a:lnTo>
                <a:lnTo>
                  <a:pt x="104554" y="2781681"/>
                </a:lnTo>
                <a:lnTo>
                  <a:pt x="104560" y="2772029"/>
                </a:lnTo>
                <a:lnTo>
                  <a:pt x="69121" y="2772029"/>
                </a:lnTo>
                <a:lnTo>
                  <a:pt x="85577" y="2743850"/>
                </a:lnTo>
                <a:lnTo>
                  <a:pt x="66496" y="2711140"/>
                </a:lnTo>
                <a:close/>
              </a:path>
              <a:path w="171450" h="2820035">
                <a:moveTo>
                  <a:pt x="154709" y="2648533"/>
                </a:moveTo>
                <a:lnTo>
                  <a:pt x="104679" y="2711140"/>
                </a:lnTo>
                <a:lnTo>
                  <a:pt x="104554" y="2781681"/>
                </a:lnTo>
                <a:lnTo>
                  <a:pt x="107598" y="2781681"/>
                </a:lnTo>
                <a:lnTo>
                  <a:pt x="168689" y="2677033"/>
                </a:lnTo>
                <a:lnTo>
                  <a:pt x="171154" y="2669857"/>
                </a:lnTo>
                <a:lnTo>
                  <a:pt x="170689" y="2662586"/>
                </a:lnTo>
                <a:lnTo>
                  <a:pt x="167511" y="2656030"/>
                </a:lnTo>
                <a:lnTo>
                  <a:pt x="161831" y="2650997"/>
                </a:lnTo>
                <a:lnTo>
                  <a:pt x="154709" y="2648533"/>
                </a:lnTo>
                <a:close/>
              </a:path>
              <a:path w="171450" h="2820035">
                <a:moveTo>
                  <a:pt x="85577" y="2743850"/>
                </a:moveTo>
                <a:lnTo>
                  <a:pt x="69121" y="2772029"/>
                </a:lnTo>
                <a:lnTo>
                  <a:pt x="102014" y="2772029"/>
                </a:lnTo>
                <a:lnTo>
                  <a:pt x="85577" y="2743850"/>
                </a:lnTo>
                <a:close/>
              </a:path>
              <a:path w="171450" h="2820035">
                <a:moveTo>
                  <a:pt x="104596" y="2711282"/>
                </a:moveTo>
                <a:lnTo>
                  <a:pt x="85577" y="2743850"/>
                </a:lnTo>
                <a:lnTo>
                  <a:pt x="102014" y="2772029"/>
                </a:lnTo>
                <a:lnTo>
                  <a:pt x="104560" y="2772029"/>
                </a:lnTo>
                <a:lnTo>
                  <a:pt x="104596" y="2711282"/>
                </a:lnTo>
                <a:close/>
              </a:path>
              <a:path w="171450" h="2820035">
                <a:moveTo>
                  <a:pt x="106205" y="0"/>
                </a:moveTo>
                <a:lnTo>
                  <a:pt x="68105" y="0"/>
                </a:lnTo>
                <a:lnTo>
                  <a:pt x="66533" y="2648424"/>
                </a:lnTo>
                <a:lnTo>
                  <a:pt x="66579" y="2711282"/>
                </a:lnTo>
                <a:lnTo>
                  <a:pt x="85577" y="2743850"/>
                </a:lnTo>
                <a:lnTo>
                  <a:pt x="104596" y="2711282"/>
                </a:lnTo>
                <a:lnTo>
                  <a:pt x="106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9955" y="246888"/>
            <a:ext cx="8324088" cy="8869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60804" y="156971"/>
            <a:ext cx="5611368" cy="12313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274320"/>
            <a:ext cx="8229600" cy="792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18145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1774825">
              <a:lnSpc>
                <a:spcPct val="100000"/>
              </a:lnSpc>
              <a:spcBef>
                <a:spcPts val="440"/>
              </a:spcBef>
            </a:pPr>
            <a:r>
              <a:rPr i="1" spc="-540" dirty="0"/>
              <a:t>Acute </a:t>
            </a:r>
            <a:r>
              <a:rPr i="1" spc="-335" dirty="0"/>
              <a:t>intermittent</a:t>
            </a:r>
            <a:r>
              <a:rPr i="1" spc="-690" dirty="0"/>
              <a:t> </a:t>
            </a:r>
            <a:r>
              <a:rPr i="1" spc="-400" dirty="0"/>
              <a:t>porphyria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11732" y="5243086"/>
            <a:ext cx="4219575" cy="1054135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sz="2800" b="1" i="1" spc="-175" dirty="0" err="1">
                <a:latin typeface="Trebuchet MS"/>
                <a:cs typeface="Trebuchet MS"/>
              </a:rPr>
              <a:t>Hydroxymethylbilane</a:t>
            </a:r>
            <a:r>
              <a:rPr sz="2800" b="1" i="1" spc="-155" dirty="0">
                <a:latin typeface="Trebuchet MS"/>
                <a:cs typeface="Trebuchet MS"/>
              </a:rPr>
              <a:t> </a:t>
            </a:r>
            <a:r>
              <a:rPr sz="2800" b="1" i="1" spc="-45" dirty="0" smtClean="0">
                <a:latin typeface="Trebuchet MS"/>
                <a:cs typeface="Trebuchet MS"/>
              </a:rPr>
              <a:t>HMB</a:t>
            </a:r>
            <a:r>
              <a:rPr sz="1800" b="1" i="1" spc="-105" dirty="0" smtClean="0">
                <a:latin typeface="Trebuchet MS"/>
                <a:cs typeface="Trebuchet MS"/>
              </a:rPr>
              <a:t>(linear</a:t>
            </a:r>
            <a:r>
              <a:rPr sz="1800" b="1" i="1" spc="-180" dirty="0" smtClean="0">
                <a:latin typeface="Trebuchet MS"/>
                <a:cs typeface="Trebuchet MS"/>
              </a:rPr>
              <a:t> </a:t>
            </a:r>
            <a:r>
              <a:rPr sz="1800" b="1" i="1" spc="-114" dirty="0" err="1" smtClean="0">
                <a:latin typeface="Trebuchet MS"/>
                <a:cs typeface="Trebuchet MS"/>
              </a:rPr>
              <a:t>tetrapyrrole</a:t>
            </a:r>
            <a:r>
              <a:rPr lang="en-US" sz="1800" b="1" i="1" spc="-114" dirty="0" smtClean="0">
                <a:latin typeface="Trebuchet MS"/>
                <a:cs typeface="Trebuchet MS"/>
              </a:rPr>
              <a:t>)</a:t>
            </a:r>
            <a:endParaRPr sz="1800" i="1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4800" y="3581400"/>
            <a:ext cx="23653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130" dirty="0">
                <a:latin typeface="Trebuchet MS"/>
                <a:cs typeface="Trebuchet MS"/>
              </a:rPr>
              <a:t>Uroporphyrinogen</a:t>
            </a:r>
            <a:endParaRPr sz="2400" i="1" dirty="0">
              <a:latin typeface="Trebuchet MS"/>
              <a:cs typeface="Trebuchet MS"/>
            </a:endParaRPr>
          </a:p>
          <a:p>
            <a:pPr marL="763905">
              <a:lnSpc>
                <a:spcPct val="100000"/>
              </a:lnSpc>
            </a:pPr>
            <a:r>
              <a:rPr sz="2400" b="1" i="1" spc="-30" dirty="0">
                <a:latin typeface="Trebuchet MS"/>
                <a:cs typeface="Trebuchet MS"/>
              </a:rPr>
              <a:t>I</a:t>
            </a:r>
            <a:r>
              <a:rPr sz="2400" b="1" i="1" spc="-195" dirty="0">
                <a:latin typeface="Trebuchet MS"/>
                <a:cs typeface="Trebuchet MS"/>
              </a:rPr>
              <a:t> </a:t>
            </a:r>
            <a:r>
              <a:rPr sz="2400" b="1" i="1" spc="-130" dirty="0">
                <a:latin typeface="Trebuchet MS"/>
                <a:cs typeface="Trebuchet MS"/>
              </a:rPr>
              <a:t>synthase</a:t>
            </a:r>
            <a:endParaRPr sz="2400" i="1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5161" y="2515361"/>
            <a:ext cx="1728470" cy="453329"/>
          </a:xfrm>
          <a:prstGeom prst="rect">
            <a:avLst/>
          </a:prstGeom>
          <a:ln w="25908">
            <a:solidFill>
              <a:srgbClr val="4F81BC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sz="2800" i="1" spc="-175" dirty="0">
                <a:latin typeface="Arial"/>
                <a:cs typeface="Arial"/>
              </a:rPr>
              <a:t>condenses</a:t>
            </a:r>
            <a:endParaRPr sz="2800" i="1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38955" y="2258567"/>
            <a:ext cx="5305044" cy="2956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2567" y="2232660"/>
            <a:ext cx="5230368" cy="30571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6200" y="2286000"/>
            <a:ext cx="5257800" cy="28620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6200" y="2286000"/>
            <a:ext cx="5257800" cy="2862580"/>
          </a:xfrm>
          <a:custGeom>
            <a:avLst/>
            <a:gdLst/>
            <a:ahLst/>
            <a:cxnLst/>
            <a:rect l="l" t="t" r="r" b="b"/>
            <a:pathLst>
              <a:path w="5257800" h="2862579">
                <a:moveTo>
                  <a:pt x="0" y="2862072"/>
                </a:moveTo>
                <a:lnTo>
                  <a:pt x="5257800" y="2862072"/>
                </a:lnTo>
                <a:lnTo>
                  <a:pt x="5257800" y="0"/>
                </a:lnTo>
                <a:lnTo>
                  <a:pt x="0" y="0"/>
                </a:lnTo>
                <a:lnTo>
                  <a:pt x="0" y="2862072"/>
                </a:lnTo>
                <a:close/>
              </a:path>
            </a:pathLst>
          </a:custGeom>
          <a:ln w="9143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90771" y="2302891"/>
            <a:ext cx="5253355" cy="2798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 marR="37465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"/>
              <a:tabLst>
                <a:tab pos="288290" algn="l"/>
              </a:tabLst>
            </a:pPr>
            <a:r>
              <a:rPr sz="2000" i="1" spc="-130" dirty="0">
                <a:latin typeface="Arial"/>
                <a:cs typeface="Arial"/>
              </a:rPr>
              <a:t>This </a:t>
            </a:r>
            <a:r>
              <a:rPr sz="2000" i="1" spc="-60" dirty="0">
                <a:latin typeface="Arial"/>
                <a:cs typeface="Arial"/>
              </a:rPr>
              <a:t>disorder </a:t>
            </a:r>
            <a:r>
              <a:rPr sz="2000" i="1" spc="-110" dirty="0">
                <a:latin typeface="Arial"/>
                <a:cs typeface="Arial"/>
              </a:rPr>
              <a:t>occurs </a:t>
            </a:r>
            <a:r>
              <a:rPr sz="2000" i="1" spc="-80" dirty="0">
                <a:latin typeface="Arial"/>
                <a:cs typeface="Arial"/>
              </a:rPr>
              <a:t>due </a:t>
            </a:r>
            <a:r>
              <a:rPr sz="2000" i="1" spc="15" dirty="0">
                <a:latin typeface="Arial"/>
                <a:cs typeface="Arial"/>
              </a:rPr>
              <a:t>to </a:t>
            </a:r>
            <a:r>
              <a:rPr sz="2000" i="1" spc="-20" dirty="0">
                <a:latin typeface="Arial"/>
                <a:cs typeface="Arial"/>
              </a:rPr>
              <a:t>the </a:t>
            </a:r>
            <a:r>
              <a:rPr sz="2000" b="1" i="1" spc="-135" dirty="0">
                <a:latin typeface="Trebuchet MS"/>
                <a:cs typeface="Trebuchet MS"/>
              </a:rPr>
              <a:t>deficiency</a:t>
            </a:r>
            <a:r>
              <a:rPr sz="2000" b="1" i="1" spc="-465" dirty="0">
                <a:latin typeface="Trebuchet MS"/>
                <a:cs typeface="Trebuchet MS"/>
              </a:rPr>
              <a:t> </a:t>
            </a:r>
            <a:r>
              <a:rPr sz="2000" b="1" i="1" spc="-80" dirty="0">
                <a:latin typeface="Trebuchet MS"/>
                <a:cs typeface="Trebuchet MS"/>
              </a:rPr>
              <a:t>of  </a:t>
            </a:r>
            <a:r>
              <a:rPr sz="2000" b="1" i="1" spc="-120" dirty="0">
                <a:latin typeface="Trebuchet MS"/>
                <a:cs typeface="Trebuchet MS"/>
              </a:rPr>
              <a:t>the </a:t>
            </a:r>
            <a:r>
              <a:rPr sz="2000" b="1" i="1" spc="-150" dirty="0">
                <a:latin typeface="Trebuchet MS"/>
                <a:cs typeface="Trebuchet MS"/>
              </a:rPr>
              <a:t>enzyme </a:t>
            </a:r>
            <a:r>
              <a:rPr sz="2000" b="1" i="1" spc="-110" dirty="0">
                <a:solidFill>
                  <a:srgbClr val="FF0000"/>
                </a:solidFill>
                <a:latin typeface="Trebuchet MS"/>
                <a:cs typeface="Trebuchet MS"/>
              </a:rPr>
              <a:t>uroporphyrinogen </a:t>
            </a:r>
            <a:r>
              <a:rPr sz="2000" b="1" i="1" spc="-25" dirty="0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sz="2000" b="1" i="1" spc="-27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b="1" i="1" spc="-120" dirty="0">
                <a:solidFill>
                  <a:srgbClr val="FF0000"/>
                </a:solidFill>
                <a:latin typeface="Trebuchet MS"/>
                <a:cs typeface="Trebuchet MS"/>
              </a:rPr>
              <a:t>synthase.</a:t>
            </a:r>
            <a:endParaRPr sz="2000" i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050" i="1" dirty="0">
              <a:latin typeface="Times New Roman"/>
              <a:cs typeface="Times New Roman"/>
            </a:endParaRPr>
          </a:p>
          <a:p>
            <a:pPr marL="343535" indent="-256540">
              <a:lnSpc>
                <a:spcPct val="100000"/>
              </a:lnSpc>
              <a:buSzPct val="95000"/>
              <a:buFont typeface="Wingdings"/>
              <a:buChar char=""/>
              <a:tabLst>
                <a:tab pos="343535" algn="l"/>
              </a:tabLst>
            </a:pPr>
            <a:r>
              <a:rPr sz="2000" i="1" spc="-105" dirty="0">
                <a:latin typeface="Arial"/>
                <a:cs typeface="Arial"/>
              </a:rPr>
              <a:t>Characterized </a:t>
            </a:r>
            <a:r>
              <a:rPr sz="2000" i="1" spc="-85" dirty="0">
                <a:latin typeface="Arial"/>
                <a:cs typeface="Arial"/>
              </a:rPr>
              <a:t>by </a:t>
            </a:r>
            <a:r>
              <a:rPr sz="2000" b="1" i="1" spc="-125" dirty="0">
                <a:latin typeface="Trebuchet MS"/>
                <a:cs typeface="Trebuchet MS"/>
              </a:rPr>
              <a:t>increased </a:t>
            </a:r>
            <a:r>
              <a:rPr sz="2000" b="1" i="1" spc="-145" dirty="0">
                <a:latin typeface="Trebuchet MS"/>
                <a:cs typeface="Trebuchet MS"/>
              </a:rPr>
              <a:t>excretion</a:t>
            </a:r>
            <a:r>
              <a:rPr sz="2000" b="1" i="1" spc="-210" dirty="0">
                <a:latin typeface="Trebuchet MS"/>
                <a:cs typeface="Trebuchet MS"/>
              </a:rPr>
              <a:t> </a:t>
            </a:r>
            <a:r>
              <a:rPr sz="2000" i="1" spc="-5" dirty="0">
                <a:latin typeface="Arial"/>
                <a:cs typeface="Arial"/>
              </a:rPr>
              <a:t>of</a:t>
            </a:r>
            <a:endParaRPr sz="2000" i="1" dirty="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</a:pPr>
            <a:r>
              <a:rPr sz="2000" b="1" i="1" spc="-95" dirty="0">
                <a:solidFill>
                  <a:srgbClr val="FF0000"/>
                </a:solidFill>
                <a:latin typeface="Trebuchet MS"/>
                <a:cs typeface="Trebuchet MS"/>
              </a:rPr>
              <a:t>porphobilinogen </a:t>
            </a:r>
            <a:r>
              <a:rPr sz="2000" i="1" spc="-90" dirty="0">
                <a:latin typeface="Arial"/>
                <a:cs typeface="Arial"/>
              </a:rPr>
              <a:t>and</a:t>
            </a:r>
            <a:r>
              <a:rPr sz="2000" i="1" spc="-220" dirty="0">
                <a:latin typeface="Arial"/>
                <a:cs typeface="Arial"/>
              </a:rPr>
              <a:t> </a:t>
            </a:r>
            <a:r>
              <a:rPr sz="2000" b="1" i="1" spc="-120" dirty="0">
                <a:solidFill>
                  <a:srgbClr val="FF0000"/>
                </a:solidFill>
                <a:latin typeface="Trebuchet MS"/>
                <a:cs typeface="Trebuchet MS"/>
              </a:rPr>
              <a:t>6-aminolevulinate.</a:t>
            </a:r>
            <a:endParaRPr sz="2000" i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i="1" dirty="0">
              <a:latin typeface="Times New Roman"/>
              <a:cs typeface="Times New Roman"/>
            </a:endParaRPr>
          </a:p>
          <a:p>
            <a:pPr marL="86995" marR="465455" algn="just">
              <a:lnSpc>
                <a:spcPct val="100000"/>
              </a:lnSpc>
              <a:buSzPct val="95000"/>
              <a:buFont typeface="Wingdings"/>
              <a:buChar char=""/>
              <a:tabLst>
                <a:tab pos="288290" algn="l"/>
              </a:tabLst>
            </a:pPr>
            <a:r>
              <a:rPr sz="2000" i="1" spc="-145" dirty="0">
                <a:latin typeface="Arial"/>
                <a:cs typeface="Arial"/>
              </a:rPr>
              <a:t>The </a:t>
            </a:r>
            <a:r>
              <a:rPr sz="2000" i="1" spc="-45" dirty="0">
                <a:latin typeface="Arial"/>
                <a:cs typeface="Arial"/>
              </a:rPr>
              <a:t>urine </a:t>
            </a:r>
            <a:r>
              <a:rPr sz="2000" i="1" spc="-105" dirty="0">
                <a:latin typeface="Arial"/>
                <a:cs typeface="Arial"/>
              </a:rPr>
              <a:t>gets </a:t>
            </a:r>
            <a:r>
              <a:rPr sz="2000" b="1" i="1" spc="-125" dirty="0">
                <a:latin typeface="Trebuchet MS"/>
                <a:cs typeface="Trebuchet MS"/>
              </a:rPr>
              <a:t>darkened </a:t>
            </a:r>
            <a:r>
              <a:rPr sz="2000" b="1" i="1" spc="-80" dirty="0">
                <a:latin typeface="Trebuchet MS"/>
                <a:cs typeface="Trebuchet MS"/>
              </a:rPr>
              <a:t>on </a:t>
            </a:r>
            <a:r>
              <a:rPr sz="2000" b="1" i="1" spc="-125" dirty="0">
                <a:latin typeface="Trebuchet MS"/>
                <a:cs typeface="Trebuchet MS"/>
              </a:rPr>
              <a:t>exposure </a:t>
            </a:r>
            <a:r>
              <a:rPr sz="2000" b="1" i="1" spc="-90" dirty="0">
                <a:latin typeface="Trebuchet MS"/>
                <a:cs typeface="Trebuchet MS"/>
              </a:rPr>
              <a:t>to</a:t>
            </a:r>
            <a:r>
              <a:rPr sz="2000" b="1" i="1" spc="-335" dirty="0">
                <a:latin typeface="Trebuchet MS"/>
                <a:cs typeface="Trebuchet MS"/>
              </a:rPr>
              <a:t> </a:t>
            </a:r>
            <a:r>
              <a:rPr sz="2000" b="1" i="1" spc="-114" dirty="0">
                <a:latin typeface="Trebuchet MS"/>
                <a:cs typeface="Trebuchet MS"/>
              </a:rPr>
              <a:t>air  </a:t>
            </a:r>
            <a:r>
              <a:rPr sz="2000" i="1" spc="-80" dirty="0">
                <a:latin typeface="Arial"/>
                <a:cs typeface="Arial"/>
              </a:rPr>
              <a:t>due </a:t>
            </a:r>
            <a:r>
              <a:rPr sz="2000" i="1" spc="15" dirty="0">
                <a:latin typeface="Arial"/>
                <a:cs typeface="Arial"/>
              </a:rPr>
              <a:t>to </a:t>
            </a:r>
            <a:r>
              <a:rPr sz="2000" i="1" spc="-20" dirty="0">
                <a:latin typeface="Arial"/>
                <a:cs typeface="Arial"/>
              </a:rPr>
              <a:t>the </a:t>
            </a:r>
            <a:r>
              <a:rPr sz="2000" b="1" i="1" spc="-120" dirty="0">
                <a:latin typeface="Trebuchet MS"/>
                <a:cs typeface="Trebuchet MS"/>
              </a:rPr>
              <a:t>conversion </a:t>
            </a:r>
            <a:r>
              <a:rPr sz="2000" b="1" i="1" spc="-80" dirty="0">
                <a:latin typeface="Trebuchet MS"/>
                <a:cs typeface="Trebuchet MS"/>
              </a:rPr>
              <a:t>of </a:t>
            </a:r>
            <a:r>
              <a:rPr sz="2000" b="1" i="1" spc="-100" dirty="0">
                <a:latin typeface="Trebuchet MS"/>
                <a:cs typeface="Trebuchet MS"/>
              </a:rPr>
              <a:t>porphobilinogen </a:t>
            </a:r>
            <a:r>
              <a:rPr sz="2000" b="1" i="1" spc="-90" dirty="0">
                <a:latin typeface="Trebuchet MS"/>
                <a:cs typeface="Trebuchet MS"/>
              </a:rPr>
              <a:t>to  </a:t>
            </a:r>
            <a:r>
              <a:rPr sz="2000" b="1" i="1" spc="-95" dirty="0">
                <a:latin typeface="Trebuchet MS"/>
                <a:cs typeface="Trebuchet MS"/>
              </a:rPr>
              <a:t>porphobilin </a:t>
            </a:r>
            <a:r>
              <a:rPr sz="2000" b="1" i="1" spc="-90" dirty="0">
                <a:latin typeface="Trebuchet MS"/>
                <a:cs typeface="Trebuchet MS"/>
              </a:rPr>
              <a:t>and</a:t>
            </a:r>
            <a:r>
              <a:rPr sz="2000" b="1" i="1" spc="-26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porphyria</a:t>
            </a:r>
            <a:r>
              <a:rPr sz="2000" b="1" spc="-120" dirty="0">
                <a:latin typeface="Trebuchet MS"/>
                <a:cs typeface="Trebuchet MS"/>
              </a:rPr>
              <a:t>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81000" y="762000"/>
            <a:ext cx="8763000" cy="1383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295400"/>
            <a:ext cx="703325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125" dirty="0">
                <a:latin typeface="Arial"/>
                <a:cs typeface="Arial"/>
              </a:rPr>
              <a:t>Hemoglobin </a:t>
            </a:r>
            <a:r>
              <a:rPr sz="3200" i="1" spc="-100" dirty="0">
                <a:latin typeface="Arial"/>
                <a:cs typeface="Arial"/>
              </a:rPr>
              <a:t>contain </a:t>
            </a:r>
            <a:r>
              <a:rPr sz="3200" b="1" i="1" spc="-180" dirty="0">
                <a:solidFill>
                  <a:srgbClr val="C00000"/>
                </a:solidFill>
                <a:latin typeface="Trebuchet MS"/>
                <a:cs typeface="Trebuchet MS"/>
              </a:rPr>
              <a:t>four </a:t>
            </a:r>
            <a:r>
              <a:rPr sz="3200" b="1" i="1" spc="-200" dirty="0" err="1">
                <a:solidFill>
                  <a:srgbClr val="C00000"/>
                </a:solidFill>
                <a:latin typeface="Trebuchet MS"/>
                <a:cs typeface="Trebuchet MS"/>
              </a:rPr>
              <a:t>Heme</a:t>
            </a:r>
            <a:r>
              <a:rPr sz="3200" b="1" i="1" spc="-4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b="1" i="1" spc="-145" dirty="0" smtClean="0">
                <a:solidFill>
                  <a:srgbClr val="C00000"/>
                </a:solidFill>
                <a:latin typeface="Trebuchet MS"/>
                <a:cs typeface="Trebuchet MS"/>
              </a:rPr>
              <a:t>groups</a:t>
            </a:r>
            <a:r>
              <a:rPr lang="en-US" sz="3200" b="1" i="1" spc="-145" dirty="0" smtClean="0">
                <a:solidFill>
                  <a:srgbClr val="C00000"/>
                </a:solidFill>
                <a:latin typeface="Trebuchet MS"/>
                <a:cs typeface="Trebuchet MS"/>
              </a:rPr>
              <a:t>.</a:t>
            </a:r>
            <a:endParaRPr sz="3200" i="1" dirty="0">
              <a:latin typeface="Trebuchet MS"/>
              <a:cs typeface="Trebuchet MS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228600" y="1905000"/>
            <a:ext cx="85344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endParaRPr lang="en-US" sz="3600" i="1" spc="-305" dirty="0" smtClean="0"/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lang="en-US" sz="3600" i="1" spc="-305" dirty="0" smtClean="0"/>
              <a:t>      </a:t>
            </a:r>
            <a:r>
              <a:rPr lang="en-US" sz="2800" i="1" spc="-305" dirty="0" smtClean="0"/>
              <a:t>Each </a:t>
            </a:r>
            <a:r>
              <a:rPr lang="en-US" sz="2800" i="1" spc="-204" dirty="0" err="1" smtClean="0"/>
              <a:t>Heme</a:t>
            </a:r>
            <a:r>
              <a:rPr lang="en-US" sz="2800" i="1" spc="-204" dirty="0" smtClean="0"/>
              <a:t> </a:t>
            </a:r>
            <a:r>
              <a:rPr lang="en-US" sz="2800" i="1" spc="-130" dirty="0" smtClean="0"/>
              <a:t>holds </a:t>
            </a:r>
            <a:r>
              <a:rPr lang="en-US" sz="2800" b="1" i="1" spc="-165" dirty="0" smtClean="0">
                <a:solidFill>
                  <a:srgbClr val="00AF50"/>
                </a:solidFill>
                <a:latin typeface="Trebuchet MS"/>
                <a:cs typeface="Trebuchet MS"/>
              </a:rPr>
              <a:t>one </a:t>
            </a:r>
            <a:r>
              <a:rPr lang="en-US" sz="2800" b="1" i="1" spc="-175" dirty="0" smtClean="0">
                <a:solidFill>
                  <a:srgbClr val="00AF50"/>
                </a:solidFill>
                <a:latin typeface="Trebuchet MS"/>
                <a:cs typeface="Trebuchet MS"/>
              </a:rPr>
              <a:t>iron </a:t>
            </a:r>
            <a:r>
              <a:rPr lang="en-US" sz="2800" b="1" i="1" spc="-135" dirty="0" smtClean="0">
                <a:solidFill>
                  <a:srgbClr val="00AF50"/>
                </a:solidFill>
                <a:latin typeface="Trebuchet MS"/>
                <a:cs typeface="Trebuchet MS"/>
              </a:rPr>
              <a:t>atom</a:t>
            </a:r>
            <a:r>
              <a:rPr lang="en-US" sz="2800" i="1" spc="-135" dirty="0" smtClean="0"/>
              <a:t>, </a:t>
            </a:r>
            <a:r>
              <a:rPr lang="en-US" sz="2800" i="1" spc="-195" dirty="0" smtClean="0"/>
              <a:t>each </a:t>
            </a:r>
            <a:r>
              <a:rPr lang="en-US" sz="2800" i="1" spc="-50" dirty="0" smtClean="0"/>
              <a:t>iron</a:t>
            </a:r>
            <a:r>
              <a:rPr lang="en-US" sz="2800" i="1" spc="-185" dirty="0" smtClean="0"/>
              <a:t> </a:t>
            </a:r>
            <a:r>
              <a:rPr lang="en-US" sz="2800" i="1" spc="-85" dirty="0" smtClean="0"/>
              <a:t>atom  </a:t>
            </a:r>
            <a:r>
              <a:rPr lang="en-US" sz="2800" i="1" spc="-130" dirty="0" smtClean="0"/>
              <a:t>holds </a:t>
            </a:r>
            <a:r>
              <a:rPr lang="en-US" sz="2800" b="1" i="1" spc="-165" dirty="0" smtClean="0">
                <a:solidFill>
                  <a:srgbClr val="E36C09"/>
                </a:solidFill>
                <a:latin typeface="Trebuchet MS"/>
                <a:cs typeface="Trebuchet MS"/>
              </a:rPr>
              <a:t>one    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lang="en-US" sz="2800" b="1" i="1" spc="-165" dirty="0">
                <a:solidFill>
                  <a:srgbClr val="E36C09"/>
                </a:solidFill>
                <a:latin typeface="Trebuchet MS"/>
                <a:cs typeface="Trebuchet MS"/>
              </a:rPr>
              <a:t> </a:t>
            </a:r>
            <a:r>
              <a:rPr lang="en-US" sz="2800" b="1" i="1" spc="-165" dirty="0" smtClean="0">
                <a:solidFill>
                  <a:srgbClr val="E36C09"/>
                </a:solidFill>
                <a:latin typeface="Trebuchet MS"/>
                <a:cs typeface="Trebuchet MS"/>
              </a:rPr>
              <a:t>     </a:t>
            </a:r>
            <a:r>
              <a:rPr lang="en-US" sz="2800" b="1" i="1" spc="-190" dirty="0" smtClean="0">
                <a:solidFill>
                  <a:srgbClr val="E36C09"/>
                </a:solidFill>
                <a:latin typeface="Trebuchet MS"/>
                <a:cs typeface="Trebuchet MS"/>
              </a:rPr>
              <a:t>molecule </a:t>
            </a:r>
            <a:r>
              <a:rPr lang="en-US" sz="2800" b="1" i="1" spc="-130" dirty="0" smtClean="0">
                <a:solidFill>
                  <a:srgbClr val="E36C09"/>
                </a:solidFill>
                <a:latin typeface="Trebuchet MS"/>
                <a:cs typeface="Trebuchet MS"/>
              </a:rPr>
              <a:t>of</a:t>
            </a:r>
            <a:r>
              <a:rPr lang="en-US" sz="2800" b="1" i="1" spc="-420" dirty="0" smtClean="0">
                <a:solidFill>
                  <a:srgbClr val="E36C09"/>
                </a:solidFill>
                <a:latin typeface="Trebuchet MS"/>
                <a:cs typeface="Trebuchet MS"/>
              </a:rPr>
              <a:t> </a:t>
            </a:r>
            <a:r>
              <a:rPr lang="en-US" sz="2800" b="1" i="1" spc="-200" dirty="0" smtClean="0">
                <a:solidFill>
                  <a:srgbClr val="E36C09"/>
                </a:solidFill>
                <a:latin typeface="Trebuchet MS"/>
                <a:cs typeface="Trebuchet MS"/>
              </a:rPr>
              <a:t>oxygen.</a:t>
            </a: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lang="en-US" sz="2800" i="1" spc="-170" dirty="0" smtClean="0">
                <a:latin typeface="Arial"/>
                <a:cs typeface="Arial"/>
              </a:rPr>
              <a:t>      Four </a:t>
            </a:r>
            <a:r>
              <a:rPr lang="en-US" sz="2800" i="1" spc="-190" dirty="0">
                <a:latin typeface="Arial"/>
                <a:cs typeface="Arial"/>
              </a:rPr>
              <a:t>oxygen</a:t>
            </a:r>
            <a:r>
              <a:rPr lang="en-US" sz="2800" i="1" spc="-220" dirty="0">
                <a:latin typeface="Arial"/>
                <a:cs typeface="Arial"/>
              </a:rPr>
              <a:t> </a:t>
            </a:r>
            <a:r>
              <a:rPr lang="en-US" sz="2800" i="1" spc="-140" dirty="0" smtClean="0">
                <a:latin typeface="Arial"/>
                <a:cs typeface="Arial"/>
              </a:rPr>
              <a:t>molecules.</a:t>
            </a:r>
            <a:endParaRPr lang="en-US" sz="2800" b="1" i="1" spc="-200" dirty="0">
              <a:solidFill>
                <a:srgbClr val="E36C09"/>
              </a:solidFill>
              <a:latin typeface="Trebuchet MS"/>
              <a:cs typeface="Trebuchet MS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304800" y="4191000"/>
            <a:ext cx="8839200" cy="3040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i="1" spc="-170" dirty="0" smtClean="0">
                <a:latin typeface="Arial"/>
                <a:cs typeface="Arial"/>
              </a:rPr>
              <a:t>       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tabLst>
                <a:tab pos="354965" algn="l"/>
                <a:tab pos="355600" algn="l"/>
              </a:tabLst>
            </a:pPr>
            <a:r>
              <a:rPr lang="en-US" sz="2800" i="1" spc="-140" dirty="0" smtClean="0">
                <a:latin typeface="Arial"/>
                <a:cs typeface="Arial"/>
              </a:rPr>
              <a:t>.</a:t>
            </a:r>
            <a:r>
              <a:rPr lang="en-US" sz="2800" b="1" spc="-254" dirty="0" smtClean="0">
                <a:solidFill>
                  <a:srgbClr val="FF0000"/>
                </a:solidFill>
                <a:latin typeface="Trebuchet MS"/>
                <a:cs typeface="Trebuchet MS"/>
              </a:rPr>
              <a:t>   </a:t>
            </a:r>
            <a:r>
              <a:rPr lang="en-US" sz="2800" b="1" i="1" spc="-254" dirty="0" smtClean="0">
                <a:solidFill>
                  <a:srgbClr val="FF0000"/>
                </a:solidFill>
                <a:latin typeface="Trebuchet MS"/>
                <a:cs typeface="Trebuchet MS"/>
              </a:rPr>
              <a:t>250 </a:t>
            </a:r>
            <a:r>
              <a:rPr lang="en-US" sz="2800" b="1" i="1" spc="-155" dirty="0" smtClean="0">
                <a:solidFill>
                  <a:srgbClr val="FF0000"/>
                </a:solidFill>
                <a:latin typeface="Trebuchet MS"/>
                <a:cs typeface="Trebuchet MS"/>
              </a:rPr>
              <a:t>million </a:t>
            </a:r>
            <a:r>
              <a:rPr lang="en-US" sz="2800" b="1" i="1" spc="-180" dirty="0" smtClean="0">
                <a:solidFill>
                  <a:srgbClr val="FF0000"/>
                </a:solidFill>
                <a:latin typeface="Trebuchet MS"/>
                <a:cs typeface="Trebuchet MS"/>
              </a:rPr>
              <a:t>molecules </a:t>
            </a:r>
            <a:r>
              <a:rPr lang="en-US" sz="2800" i="1" spc="-5" dirty="0" smtClean="0">
                <a:latin typeface="Arial"/>
                <a:cs typeface="Arial"/>
              </a:rPr>
              <a:t>of </a:t>
            </a:r>
            <a:r>
              <a:rPr lang="en-US" sz="2800" i="1" spc="-105" dirty="0" smtClean="0">
                <a:latin typeface="Arial"/>
                <a:cs typeface="Arial"/>
              </a:rPr>
              <a:t>hemoglobin </a:t>
            </a:r>
            <a:r>
              <a:rPr lang="en-US" sz="2800" i="1" spc="-85" dirty="0" smtClean="0">
                <a:latin typeface="Arial"/>
                <a:cs typeface="Arial"/>
              </a:rPr>
              <a:t>per</a:t>
            </a:r>
            <a:r>
              <a:rPr lang="en-US" sz="2800" i="1" spc="-525" dirty="0" smtClean="0">
                <a:latin typeface="Arial"/>
                <a:cs typeface="Arial"/>
              </a:rPr>
              <a:t> </a:t>
            </a:r>
            <a:r>
              <a:rPr lang="en-US" sz="2800" i="1" spc="-100" dirty="0" smtClean="0">
                <a:latin typeface="Arial"/>
                <a:cs typeface="Arial"/>
              </a:rPr>
              <a:t>cell.</a:t>
            </a:r>
            <a:endParaRPr lang="en-US" sz="2800" i="1" dirty="0" smtClean="0">
              <a:latin typeface="Arial"/>
              <a:cs typeface="Arial"/>
            </a:endParaRPr>
          </a:p>
          <a:p>
            <a:pPr marL="355600" marR="1398270" indent="-342900">
              <a:lnSpc>
                <a:spcPct val="100000"/>
              </a:lnSpc>
              <a:spcBef>
                <a:spcPts val="765"/>
              </a:spcBef>
              <a:tabLst>
                <a:tab pos="354965" algn="l"/>
                <a:tab pos="355600" algn="l"/>
              </a:tabLst>
            </a:pPr>
            <a:r>
              <a:rPr lang="en-US" sz="2400" i="1" spc="-305" dirty="0" smtClean="0">
                <a:latin typeface="Arial"/>
                <a:cs typeface="Arial"/>
              </a:rPr>
              <a:t>  Each  </a:t>
            </a:r>
            <a:r>
              <a:rPr lang="en-US" sz="2400" i="1" spc="-90" dirty="0" smtClean="0">
                <a:latin typeface="Arial"/>
                <a:cs typeface="Arial"/>
              </a:rPr>
              <a:t>red </a:t>
            </a:r>
            <a:r>
              <a:rPr lang="en-US" sz="2400" i="1" spc="-75" dirty="0" smtClean="0">
                <a:latin typeface="Arial"/>
                <a:cs typeface="Arial"/>
              </a:rPr>
              <a:t>blood </a:t>
            </a:r>
            <a:r>
              <a:rPr lang="en-US" sz="2400" i="1" spc="-95" dirty="0" smtClean="0">
                <a:latin typeface="Arial"/>
                <a:cs typeface="Arial"/>
              </a:rPr>
              <a:t>cell </a:t>
            </a:r>
            <a:r>
              <a:rPr lang="en-US" sz="2400" i="1" spc="-135" dirty="0" smtClean="0">
                <a:latin typeface="Arial"/>
                <a:cs typeface="Arial"/>
              </a:rPr>
              <a:t>carries </a:t>
            </a:r>
            <a:r>
              <a:rPr lang="en-US" sz="2400" b="1" i="1" spc="-165" dirty="0" smtClean="0">
                <a:solidFill>
                  <a:srgbClr val="00AF50"/>
                </a:solidFill>
                <a:latin typeface="Trebuchet MS"/>
                <a:cs typeface="Trebuchet MS"/>
              </a:rPr>
              <a:t>one</a:t>
            </a:r>
            <a:r>
              <a:rPr lang="en-US" sz="2400" b="1" i="1" spc="-445" dirty="0" smtClean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lang="en-US" sz="2400" b="1" i="1" spc="-150" dirty="0" smtClean="0">
                <a:solidFill>
                  <a:srgbClr val="00AF50"/>
                </a:solidFill>
                <a:latin typeface="Trebuchet MS"/>
                <a:cs typeface="Trebuchet MS"/>
              </a:rPr>
              <a:t>billion  </a:t>
            </a:r>
            <a:r>
              <a:rPr lang="en-US" sz="2400" b="1" i="1" spc="-180" dirty="0" smtClean="0">
                <a:solidFill>
                  <a:srgbClr val="00AF50"/>
                </a:solidFill>
                <a:latin typeface="Trebuchet MS"/>
                <a:cs typeface="Trebuchet MS"/>
              </a:rPr>
              <a:t>molecules </a:t>
            </a:r>
            <a:r>
              <a:rPr lang="en-US" sz="2400" b="1" i="1" spc="-130" dirty="0" smtClean="0">
                <a:solidFill>
                  <a:srgbClr val="00AF50"/>
                </a:solidFill>
                <a:latin typeface="Trebuchet MS"/>
                <a:cs typeface="Trebuchet MS"/>
              </a:rPr>
              <a:t>of</a:t>
            </a:r>
            <a:r>
              <a:rPr lang="en-US" sz="2400" b="1" i="1" spc="-325" dirty="0" smtClean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lang="en-US" sz="2400" b="1" i="1" spc="-220" dirty="0" smtClean="0">
                <a:solidFill>
                  <a:srgbClr val="00AF50"/>
                </a:solidFill>
                <a:latin typeface="Trebuchet MS"/>
                <a:cs typeface="Trebuchet MS"/>
              </a:rPr>
              <a:t>oxygen</a:t>
            </a:r>
            <a:r>
              <a:rPr lang="en-US" sz="2400" b="1" spc="-220" dirty="0" smtClean="0">
                <a:solidFill>
                  <a:srgbClr val="00AF50"/>
                </a:solidFill>
                <a:latin typeface="Trebuchet MS"/>
                <a:cs typeface="Trebuchet MS"/>
              </a:rPr>
              <a:t>.</a:t>
            </a:r>
            <a:endParaRPr lang="en-US" sz="2400" dirty="0" smtClean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200" i="1" spc="-14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200" i="1" spc="-14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32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" y="246888"/>
            <a:ext cx="8324088" cy="810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0472" y="152400"/>
            <a:ext cx="6161532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4320"/>
            <a:ext cx="8229600" cy="716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58513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1381125">
              <a:lnSpc>
                <a:spcPct val="100000"/>
              </a:lnSpc>
              <a:spcBef>
                <a:spcPts val="334"/>
              </a:spcBef>
            </a:pPr>
            <a:r>
              <a:rPr sz="4000" i="1" spc="-395" dirty="0"/>
              <a:t>Other </a:t>
            </a:r>
            <a:r>
              <a:rPr sz="4000" i="1" spc="-355" dirty="0"/>
              <a:t>characteristic </a:t>
            </a:r>
            <a:r>
              <a:rPr sz="4000" i="1" spc="-365" dirty="0"/>
              <a:t>features </a:t>
            </a:r>
            <a:r>
              <a:rPr sz="4000" i="1" spc="-500" dirty="0"/>
              <a:t>of</a:t>
            </a:r>
            <a:r>
              <a:rPr sz="4000" i="1" spc="-80" dirty="0"/>
              <a:t> </a:t>
            </a:r>
            <a:r>
              <a:rPr sz="4000" i="1" spc="-650" dirty="0"/>
              <a:t>AIP</a:t>
            </a:r>
            <a:endParaRPr sz="4000" i="1" dirty="0"/>
          </a:p>
        </p:txBody>
      </p:sp>
      <p:sp>
        <p:nvSpPr>
          <p:cNvPr id="6" name="object 6"/>
          <p:cNvSpPr txBox="1"/>
          <p:nvPr/>
        </p:nvSpPr>
        <p:spPr>
          <a:xfrm>
            <a:off x="381000" y="1219200"/>
            <a:ext cx="8169274" cy="549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i="1" spc="-130" dirty="0">
                <a:latin typeface="Arial"/>
                <a:cs typeface="Arial"/>
              </a:rPr>
              <a:t>Usually </a:t>
            </a:r>
            <a:r>
              <a:rPr sz="2700" i="1" spc="-165" dirty="0">
                <a:latin typeface="Arial"/>
                <a:cs typeface="Arial"/>
              </a:rPr>
              <a:t>expressed </a:t>
            </a:r>
            <a:r>
              <a:rPr sz="2700" b="1" i="1" spc="-170" dirty="0">
                <a:solidFill>
                  <a:srgbClr val="FF0000"/>
                </a:solidFill>
                <a:latin typeface="Trebuchet MS"/>
                <a:cs typeface="Trebuchet MS"/>
              </a:rPr>
              <a:t>after </a:t>
            </a:r>
            <a:r>
              <a:rPr sz="2700" b="1" i="1" spc="-155" dirty="0">
                <a:solidFill>
                  <a:srgbClr val="FF0000"/>
                </a:solidFill>
                <a:latin typeface="Trebuchet MS"/>
                <a:cs typeface="Trebuchet MS"/>
              </a:rPr>
              <a:t>puberty </a:t>
            </a:r>
            <a:r>
              <a:rPr sz="2700" i="1" spc="-35" dirty="0">
                <a:latin typeface="Arial"/>
                <a:cs typeface="Arial"/>
              </a:rPr>
              <a:t>in</a:t>
            </a:r>
            <a:r>
              <a:rPr sz="2700" i="1" spc="-245" dirty="0">
                <a:latin typeface="Arial"/>
                <a:cs typeface="Arial"/>
              </a:rPr>
              <a:t> </a:t>
            </a:r>
            <a:r>
              <a:rPr sz="2700" i="1" spc="-150" dirty="0" smtClean="0">
                <a:latin typeface="Arial"/>
                <a:cs typeface="Arial"/>
              </a:rPr>
              <a:t>humans</a:t>
            </a:r>
            <a:r>
              <a:rPr lang="en-US" sz="2700" i="1" spc="-150" dirty="0" smtClean="0">
                <a:latin typeface="Arial"/>
                <a:cs typeface="Arial"/>
              </a:rPr>
              <a:t>.</a:t>
            </a:r>
            <a:endParaRPr sz="2700" i="1" dirty="0" smtClean="0">
              <a:latin typeface="Arial"/>
              <a:cs typeface="Arial"/>
            </a:endParaRPr>
          </a:p>
          <a:p>
            <a:pPr marL="355600" marR="306070" indent="-342900">
              <a:lnSpc>
                <a:spcPct val="1400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i="1" spc="-195" dirty="0" smtClean="0">
                <a:latin typeface="Arial"/>
                <a:cs typeface="Arial"/>
              </a:rPr>
              <a:t>The </a:t>
            </a:r>
            <a:r>
              <a:rPr sz="2700" i="1" spc="-125" dirty="0" smtClean="0">
                <a:latin typeface="Arial"/>
                <a:cs typeface="Arial"/>
              </a:rPr>
              <a:t>symptoms </a:t>
            </a:r>
            <a:r>
              <a:rPr sz="2700" i="1" spc="-85" dirty="0" smtClean="0">
                <a:latin typeface="Arial"/>
                <a:cs typeface="Arial"/>
              </a:rPr>
              <a:t>include </a:t>
            </a:r>
            <a:r>
              <a:rPr sz="2700" i="1" spc="-90" dirty="0" smtClean="0">
                <a:solidFill>
                  <a:srgbClr val="C00000"/>
                </a:solidFill>
                <a:latin typeface="Arial"/>
                <a:cs typeface="Arial"/>
              </a:rPr>
              <a:t>abdominal pain</a:t>
            </a:r>
            <a:r>
              <a:rPr sz="2700" i="1" spc="-90" dirty="0" smtClean="0">
                <a:latin typeface="Arial"/>
                <a:cs typeface="Arial"/>
              </a:rPr>
              <a:t>, </a:t>
            </a:r>
            <a:r>
              <a:rPr sz="2700" i="1" spc="-60" dirty="0" smtClean="0">
                <a:solidFill>
                  <a:srgbClr val="C00000"/>
                </a:solidFill>
                <a:latin typeface="Arial"/>
                <a:cs typeface="Arial"/>
              </a:rPr>
              <a:t>vomiting</a:t>
            </a:r>
            <a:r>
              <a:rPr sz="2700" i="1" spc="-36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i="1" spc="-125" dirty="0" smtClean="0">
                <a:latin typeface="Arial"/>
                <a:cs typeface="Arial"/>
              </a:rPr>
              <a:t>and </a:t>
            </a:r>
            <a:r>
              <a:rPr sz="2700" i="1" spc="-125" dirty="0" smtClean="0">
                <a:solidFill>
                  <a:srgbClr val="C00000"/>
                </a:solidFill>
                <a:latin typeface="Arial"/>
                <a:cs typeface="Arial"/>
              </a:rPr>
              <a:t> cardiovascular</a:t>
            </a:r>
            <a:r>
              <a:rPr sz="2700" i="1" spc="-19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i="1" spc="-75" dirty="0" smtClean="0">
                <a:solidFill>
                  <a:srgbClr val="C00000"/>
                </a:solidFill>
                <a:latin typeface="Arial"/>
                <a:cs typeface="Arial"/>
              </a:rPr>
              <a:t>abnormalities</a:t>
            </a:r>
            <a:r>
              <a:rPr lang="en-US" sz="2700" i="1" spc="-75" dirty="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700" i="1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4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i="1" spc="-195" dirty="0" smtClean="0">
                <a:latin typeface="Arial"/>
                <a:cs typeface="Arial"/>
              </a:rPr>
              <a:t>The </a:t>
            </a:r>
            <a:r>
              <a:rPr sz="2700" i="1" spc="-100" dirty="0">
                <a:solidFill>
                  <a:srgbClr val="C00000"/>
                </a:solidFill>
                <a:latin typeface="Arial"/>
                <a:cs typeface="Arial"/>
              </a:rPr>
              <a:t>neuropsychiatric </a:t>
            </a:r>
            <a:r>
              <a:rPr sz="2700" i="1" spc="-114" dirty="0">
                <a:solidFill>
                  <a:srgbClr val="C00000"/>
                </a:solidFill>
                <a:latin typeface="Arial"/>
                <a:cs typeface="Arial"/>
              </a:rPr>
              <a:t>disturbances</a:t>
            </a:r>
            <a:r>
              <a:rPr sz="2700" i="1" spc="-1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700" i="1" spc="-120" dirty="0">
                <a:latin typeface="Arial"/>
                <a:cs typeface="Arial"/>
              </a:rPr>
              <a:t>observed.</a:t>
            </a:r>
            <a:endParaRPr sz="2700" i="1" dirty="0">
              <a:latin typeface="Arial"/>
              <a:cs typeface="Arial"/>
            </a:endParaRPr>
          </a:p>
          <a:p>
            <a:pPr marL="433070" indent="-420370">
              <a:lnSpc>
                <a:spcPct val="100000"/>
              </a:lnSpc>
              <a:spcBef>
                <a:spcPts val="1945"/>
              </a:spcBef>
              <a:buChar char="•"/>
              <a:tabLst>
                <a:tab pos="433070" algn="l"/>
                <a:tab pos="433705" algn="l"/>
              </a:tabLst>
            </a:pPr>
            <a:r>
              <a:rPr sz="2700" i="1" spc="-195" dirty="0">
                <a:latin typeface="Arial"/>
                <a:cs typeface="Arial"/>
              </a:rPr>
              <a:t>The </a:t>
            </a:r>
            <a:r>
              <a:rPr sz="2700" i="1" spc="-130" dirty="0">
                <a:latin typeface="Arial"/>
                <a:cs typeface="Arial"/>
              </a:rPr>
              <a:t>symptoms </a:t>
            </a:r>
            <a:r>
              <a:rPr sz="2700" i="1" spc="-125" dirty="0">
                <a:latin typeface="Arial"/>
                <a:cs typeface="Arial"/>
              </a:rPr>
              <a:t>are </a:t>
            </a:r>
            <a:r>
              <a:rPr sz="2700" i="1" spc="-85" dirty="0">
                <a:latin typeface="Arial"/>
                <a:cs typeface="Arial"/>
              </a:rPr>
              <a:t>more </a:t>
            </a:r>
            <a:r>
              <a:rPr sz="2700" i="1" spc="-160" dirty="0">
                <a:latin typeface="Arial"/>
                <a:cs typeface="Arial"/>
              </a:rPr>
              <a:t>severe </a:t>
            </a:r>
            <a:r>
              <a:rPr sz="2700" i="1" spc="-30" dirty="0">
                <a:latin typeface="Arial"/>
                <a:cs typeface="Arial"/>
              </a:rPr>
              <a:t>after </a:t>
            </a:r>
            <a:r>
              <a:rPr sz="2700" i="1" spc="-65" dirty="0">
                <a:latin typeface="Arial"/>
                <a:cs typeface="Arial"/>
              </a:rPr>
              <a:t>administration</a:t>
            </a:r>
            <a:r>
              <a:rPr sz="2700" i="1" spc="-325" dirty="0">
                <a:latin typeface="Arial"/>
                <a:cs typeface="Arial"/>
              </a:rPr>
              <a:t> </a:t>
            </a:r>
            <a:r>
              <a:rPr sz="2700" i="1" spc="-10" dirty="0">
                <a:latin typeface="Arial"/>
                <a:cs typeface="Arial"/>
              </a:rPr>
              <a:t>of</a:t>
            </a:r>
            <a:endParaRPr sz="2700" i="1"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295"/>
              </a:spcBef>
            </a:pPr>
            <a:r>
              <a:rPr lang="en-US" sz="2700" b="1" i="1" spc="-125" dirty="0" smtClean="0">
                <a:latin typeface="Trebuchet MS"/>
                <a:cs typeface="Trebuchet MS"/>
              </a:rPr>
              <a:t>D</a:t>
            </a:r>
            <a:r>
              <a:rPr sz="2700" b="1" i="1" spc="-125" dirty="0" smtClean="0">
                <a:latin typeface="Trebuchet MS"/>
                <a:cs typeface="Trebuchet MS"/>
              </a:rPr>
              <a:t>rugs</a:t>
            </a:r>
            <a:r>
              <a:rPr lang="en-US" sz="2700" b="1" i="1" spc="-125" dirty="0" smtClean="0">
                <a:latin typeface="Trebuchet MS"/>
                <a:cs typeface="Trebuchet MS"/>
              </a:rPr>
              <a:t>:</a:t>
            </a:r>
            <a:r>
              <a:rPr sz="2700" b="1" i="1" spc="-125" dirty="0" smtClean="0">
                <a:latin typeface="Trebuchet MS"/>
                <a:cs typeface="Trebuchet MS"/>
              </a:rPr>
              <a:t> </a:t>
            </a:r>
            <a:r>
              <a:rPr sz="2700" b="1" i="1" spc="-190" dirty="0" smtClean="0">
                <a:latin typeface="Trebuchet MS"/>
                <a:cs typeface="Trebuchet MS"/>
              </a:rPr>
              <a:t>e.g</a:t>
            </a:r>
            <a:r>
              <a:rPr sz="2700" b="1" i="1" spc="-190" dirty="0">
                <a:latin typeface="Trebuchet MS"/>
                <a:cs typeface="Trebuchet MS"/>
              </a:rPr>
              <a:t>.</a:t>
            </a:r>
            <a:r>
              <a:rPr sz="2700" b="1" i="1" spc="-295" dirty="0">
                <a:latin typeface="Trebuchet MS"/>
                <a:cs typeface="Trebuchet MS"/>
              </a:rPr>
              <a:t> </a:t>
            </a:r>
            <a:r>
              <a:rPr lang="en-US" sz="2700" b="1" i="1" spc="-155" dirty="0" smtClean="0">
                <a:latin typeface="Trebuchet MS"/>
                <a:cs typeface="Trebuchet MS"/>
              </a:rPr>
              <a:t>B</a:t>
            </a:r>
            <a:r>
              <a:rPr sz="2700" b="1" i="1" spc="-155" dirty="0" smtClean="0">
                <a:latin typeface="Trebuchet MS"/>
                <a:cs typeface="Trebuchet MS"/>
              </a:rPr>
              <a:t>arbiturates</a:t>
            </a:r>
            <a:r>
              <a:rPr lang="en-US" sz="2700" b="1" i="1" spc="-155" dirty="0" smtClean="0">
                <a:latin typeface="Trebuchet MS"/>
                <a:cs typeface="Trebuchet MS"/>
              </a:rPr>
              <a:t>.</a:t>
            </a:r>
            <a:endParaRPr sz="2700" i="1" dirty="0">
              <a:latin typeface="Trebuchet MS"/>
              <a:cs typeface="Trebuchet MS"/>
            </a:endParaRPr>
          </a:p>
          <a:p>
            <a:pPr marL="355600" marR="1027430" indent="-342900">
              <a:lnSpc>
                <a:spcPct val="14000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i="1" spc="-210" dirty="0">
                <a:latin typeface="Arial"/>
                <a:cs typeface="Arial"/>
              </a:rPr>
              <a:t>These </a:t>
            </a:r>
            <a:r>
              <a:rPr sz="2700" i="1" spc="-70" dirty="0">
                <a:latin typeface="Arial"/>
                <a:cs typeface="Arial"/>
              </a:rPr>
              <a:t>patients </a:t>
            </a:r>
            <a:r>
              <a:rPr sz="2700" i="1" spc="-125" dirty="0">
                <a:latin typeface="Arial"/>
                <a:cs typeface="Arial"/>
              </a:rPr>
              <a:t>are </a:t>
            </a:r>
            <a:r>
              <a:rPr sz="2700" b="1" i="1" spc="-120" dirty="0">
                <a:solidFill>
                  <a:srgbClr val="00AF50"/>
                </a:solidFill>
                <a:latin typeface="Trebuchet MS"/>
                <a:cs typeface="Trebuchet MS"/>
              </a:rPr>
              <a:t>not </a:t>
            </a:r>
            <a:r>
              <a:rPr sz="2700" b="1" i="1" spc="-135" dirty="0">
                <a:solidFill>
                  <a:srgbClr val="00AF50"/>
                </a:solidFill>
                <a:latin typeface="Trebuchet MS"/>
                <a:cs typeface="Trebuchet MS"/>
              </a:rPr>
              <a:t>photosensitive </a:t>
            </a:r>
            <a:r>
              <a:rPr sz="2700" i="1" spc="-150" dirty="0">
                <a:latin typeface="Arial"/>
                <a:cs typeface="Arial"/>
              </a:rPr>
              <a:t>since</a:t>
            </a:r>
            <a:r>
              <a:rPr sz="2700" i="1" spc="-465" dirty="0">
                <a:latin typeface="Arial"/>
                <a:cs typeface="Arial"/>
              </a:rPr>
              <a:t> </a:t>
            </a:r>
            <a:r>
              <a:rPr sz="2700" i="1" spc="-30" dirty="0">
                <a:latin typeface="Arial"/>
                <a:cs typeface="Arial"/>
              </a:rPr>
              <a:t>the  </a:t>
            </a:r>
            <a:r>
              <a:rPr sz="2700" i="1" spc="-155" dirty="0">
                <a:latin typeface="Arial"/>
                <a:cs typeface="Arial"/>
              </a:rPr>
              <a:t>enzyme </a:t>
            </a:r>
            <a:r>
              <a:rPr sz="2700" i="1" spc="-80" dirty="0">
                <a:latin typeface="Arial"/>
                <a:cs typeface="Arial"/>
              </a:rPr>
              <a:t>defect </a:t>
            </a:r>
            <a:r>
              <a:rPr sz="2700" i="1" spc="-150" dirty="0">
                <a:latin typeface="Arial"/>
                <a:cs typeface="Arial"/>
              </a:rPr>
              <a:t>occurs </a:t>
            </a:r>
            <a:r>
              <a:rPr sz="2700" i="1" spc="-20" dirty="0">
                <a:solidFill>
                  <a:srgbClr val="C00000"/>
                </a:solidFill>
                <a:latin typeface="Arial"/>
                <a:cs typeface="Arial"/>
              </a:rPr>
              <a:t>prior </a:t>
            </a:r>
            <a:r>
              <a:rPr sz="2700" i="1" spc="20" dirty="0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sz="2700" i="1" spc="-3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2700" i="1" spc="-40" dirty="0">
                <a:solidFill>
                  <a:srgbClr val="C00000"/>
                </a:solidFill>
                <a:latin typeface="Arial"/>
                <a:cs typeface="Arial"/>
              </a:rPr>
              <a:t>formation </a:t>
            </a:r>
            <a:r>
              <a:rPr sz="2700" i="1" spc="-10" dirty="0">
                <a:solidFill>
                  <a:srgbClr val="C00000"/>
                </a:solidFill>
                <a:latin typeface="Arial"/>
                <a:cs typeface="Arial"/>
              </a:rPr>
              <a:t>of  </a:t>
            </a:r>
            <a:r>
              <a:rPr sz="2700" i="1" spc="-80" dirty="0">
                <a:solidFill>
                  <a:srgbClr val="C00000"/>
                </a:solidFill>
                <a:latin typeface="Arial"/>
                <a:cs typeface="Arial"/>
              </a:rPr>
              <a:t>uroporphyrinogen.</a:t>
            </a:r>
            <a:endParaRPr sz="27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9364" y="2801111"/>
            <a:ext cx="425195" cy="2845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6457" y="2820161"/>
            <a:ext cx="171450" cy="2591435"/>
          </a:xfrm>
          <a:custGeom>
            <a:avLst/>
            <a:gdLst/>
            <a:ahLst/>
            <a:cxnLst/>
            <a:rect l="l" t="t" r="r" b="b"/>
            <a:pathLst>
              <a:path w="171450" h="2591435">
                <a:moveTo>
                  <a:pt x="16498" y="2419824"/>
                </a:moveTo>
                <a:lnTo>
                  <a:pt x="9304" y="2422271"/>
                </a:lnTo>
                <a:lnTo>
                  <a:pt x="3679" y="2427321"/>
                </a:lnTo>
                <a:lnTo>
                  <a:pt x="494" y="2433907"/>
                </a:lnTo>
                <a:lnTo>
                  <a:pt x="0" y="2441184"/>
                </a:lnTo>
                <a:lnTo>
                  <a:pt x="2446" y="2448306"/>
                </a:lnTo>
                <a:lnTo>
                  <a:pt x="85504" y="2590927"/>
                </a:lnTo>
                <a:lnTo>
                  <a:pt x="107598" y="2553081"/>
                </a:lnTo>
                <a:lnTo>
                  <a:pt x="66454" y="2553081"/>
                </a:lnTo>
                <a:lnTo>
                  <a:pt x="66500" y="2482547"/>
                </a:lnTo>
                <a:lnTo>
                  <a:pt x="35339" y="2429129"/>
                </a:lnTo>
                <a:lnTo>
                  <a:pt x="30360" y="2423503"/>
                </a:lnTo>
                <a:lnTo>
                  <a:pt x="23798" y="2420318"/>
                </a:lnTo>
                <a:lnTo>
                  <a:pt x="16498" y="2419824"/>
                </a:lnTo>
                <a:close/>
              </a:path>
              <a:path w="171450" h="2591435">
                <a:moveTo>
                  <a:pt x="66500" y="2482547"/>
                </a:moveTo>
                <a:lnTo>
                  <a:pt x="66454" y="2553081"/>
                </a:lnTo>
                <a:lnTo>
                  <a:pt x="104554" y="2553081"/>
                </a:lnTo>
                <a:lnTo>
                  <a:pt x="104560" y="2543429"/>
                </a:lnTo>
                <a:lnTo>
                  <a:pt x="69121" y="2543429"/>
                </a:lnTo>
                <a:lnTo>
                  <a:pt x="85577" y="2515250"/>
                </a:lnTo>
                <a:lnTo>
                  <a:pt x="66500" y="2482547"/>
                </a:lnTo>
                <a:close/>
              </a:path>
              <a:path w="171450" h="2591435">
                <a:moveTo>
                  <a:pt x="154709" y="2419933"/>
                </a:moveTo>
                <a:lnTo>
                  <a:pt x="104675" y="2482547"/>
                </a:lnTo>
                <a:lnTo>
                  <a:pt x="104554" y="2553081"/>
                </a:lnTo>
                <a:lnTo>
                  <a:pt x="107598" y="2553081"/>
                </a:lnTo>
                <a:lnTo>
                  <a:pt x="168689" y="2448433"/>
                </a:lnTo>
                <a:lnTo>
                  <a:pt x="171154" y="2441257"/>
                </a:lnTo>
                <a:lnTo>
                  <a:pt x="170689" y="2433986"/>
                </a:lnTo>
                <a:lnTo>
                  <a:pt x="167511" y="2427430"/>
                </a:lnTo>
                <a:lnTo>
                  <a:pt x="161831" y="2422398"/>
                </a:lnTo>
                <a:lnTo>
                  <a:pt x="154709" y="2419933"/>
                </a:lnTo>
                <a:close/>
              </a:path>
              <a:path w="171450" h="2591435">
                <a:moveTo>
                  <a:pt x="85577" y="2515250"/>
                </a:moveTo>
                <a:lnTo>
                  <a:pt x="69121" y="2543429"/>
                </a:lnTo>
                <a:lnTo>
                  <a:pt x="102014" y="2543429"/>
                </a:lnTo>
                <a:lnTo>
                  <a:pt x="85577" y="2515250"/>
                </a:lnTo>
                <a:close/>
              </a:path>
              <a:path w="171450" h="2591435">
                <a:moveTo>
                  <a:pt x="104600" y="2482676"/>
                </a:moveTo>
                <a:lnTo>
                  <a:pt x="85577" y="2515250"/>
                </a:lnTo>
                <a:lnTo>
                  <a:pt x="102014" y="2543429"/>
                </a:lnTo>
                <a:lnTo>
                  <a:pt x="104560" y="2543429"/>
                </a:lnTo>
                <a:lnTo>
                  <a:pt x="104600" y="2482676"/>
                </a:lnTo>
                <a:close/>
              </a:path>
              <a:path w="171450" h="2591435">
                <a:moveTo>
                  <a:pt x="106205" y="0"/>
                </a:moveTo>
                <a:lnTo>
                  <a:pt x="68105" y="0"/>
                </a:lnTo>
                <a:lnTo>
                  <a:pt x="66540" y="2419824"/>
                </a:lnTo>
                <a:lnTo>
                  <a:pt x="66575" y="2482676"/>
                </a:lnTo>
                <a:lnTo>
                  <a:pt x="85577" y="2515250"/>
                </a:lnTo>
                <a:lnTo>
                  <a:pt x="104600" y="2482676"/>
                </a:lnTo>
                <a:lnTo>
                  <a:pt x="106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10995"/>
            <a:ext cx="4556759" cy="1722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6523" y="1686509"/>
            <a:ext cx="347827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75" dirty="0">
                <a:solidFill>
                  <a:srgbClr val="FFFFFF"/>
                </a:solidFill>
                <a:latin typeface="Trebuchet MS"/>
                <a:cs typeface="Trebuchet MS"/>
              </a:rPr>
              <a:t>Hydroxymethylbilane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40" y="5369052"/>
            <a:ext cx="3704844" cy="646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023" y="5326379"/>
            <a:ext cx="3643884" cy="832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561" y="5410961"/>
            <a:ext cx="3581400" cy="523240"/>
          </a:xfrm>
          <a:custGeom>
            <a:avLst/>
            <a:gdLst/>
            <a:ahLst/>
            <a:cxnLst/>
            <a:rect l="l" t="t" r="r" b="b"/>
            <a:pathLst>
              <a:path w="3581400" h="523239">
                <a:moveTo>
                  <a:pt x="0" y="522731"/>
                </a:moveTo>
                <a:lnTo>
                  <a:pt x="3581400" y="522731"/>
                </a:lnTo>
                <a:lnTo>
                  <a:pt x="358140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561" y="5410961"/>
            <a:ext cx="3581400" cy="523240"/>
          </a:xfrm>
          <a:custGeom>
            <a:avLst/>
            <a:gdLst/>
            <a:ahLst/>
            <a:cxnLst/>
            <a:rect l="l" t="t" r="r" b="b"/>
            <a:pathLst>
              <a:path w="3581400" h="523239">
                <a:moveTo>
                  <a:pt x="0" y="522731"/>
                </a:moveTo>
                <a:lnTo>
                  <a:pt x="3581400" y="522731"/>
                </a:lnTo>
                <a:lnTo>
                  <a:pt x="358140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5561" y="5421579"/>
            <a:ext cx="3581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2240">
              <a:lnSpc>
                <a:spcPct val="100000"/>
              </a:lnSpc>
              <a:spcBef>
                <a:spcPts val="95"/>
              </a:spcBef>
            </a:pPr>
            <a:r>
              <a:rPr sz="2800" b="1" i="1" spc="-160" dirty="0">
                <a:solidFill>
                  <a:srgbClr val="FFFFFF"/>
                </a:solidFill>
                <a:latin typeface="Trebuchet MS"/>
                <a:cs typeface="Trebuchet MS"/>
              </a:rPr>
              <a:t>uroporphyrinogen</a:t>
            </a:r>
            <a:r>
              <a:rPr sz="2800" b="1" i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62355" y="277368"/>
            <a:ext cx="8324088" cy="7040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4291" y="68580"/>
            <a:ext cx="6298692" cy="1152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304800"/>
            <a:ext cx="82296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8229600" cy="538609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12545">
              <a:lnSpc>
                <a:spcPts val="4235"/>
              </a:lnSpc>
            </a:pPr>
            <a:r>
              <a:rPr sz="4000" i="1" spc="-415" dirty="0"/>
              <a:t>Congenital </a:t>
            </a:r>
            <a:r>
              <a:rPr sz="4000" i="1" spc="-390" dirty="0"/>
              <a:t>erythropoietic</a:t>
            </a:r>
            <a:r>
              <a:rPr sz="4000" i="1" spc="-175" dirty="0"/>
              <a:t> </a:t>
            </a:r>
            <a:r>
              <a:rPr sz="4000" i="1" spc="-375" dirty="0"/>
              <a:t>porphyria</a:t>
            </a:r>
            <a:endParaRPr sz="4000" i="1" dirty="0"/>
          </a:p>
        </p:txBody>
      </p:sp>
      <p:sp>
        <p:nvSpPr>
          <p:cNvPr id="15" name="object 15"/>
          <p:cNvSpPr/>
          <p:nvPr/>
        </p:nvSpPr>
        <p:spPr>
          <a:xfrm>
            <a:off x="0" y="2990088"/>
            <a:ext cx="5410200" cy="2423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66800" y="3657600"/>
            <a:ext cx="2865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5080" indent="-546100">
              <a:lnSpc>
                <a:spcPct val="100000"/>
              </a:lnSpc>
              <a:spcBef>
                <a:spcPts val="100"/>
              </a:spcBef>
            </a:pPr>
            <a:r>
              <a:rPr sz="2400" b="1" i="1" spc="-135" dirty="0">
                <a:latin typeface="Trebuchet MS"/>
                <a:cs typeface="Trebuchet MS"/>
              </a:rPr>
              <a:t>uroporphyrinogen</a:t>
            </a:r>
            <a:r>
              <a:rPr sz="2400" b="1" i="1" spc="-229" dirty="0">
                <a:latin typeface="Trebuchet MS"/>
                <a:cs typeface="Trebuchet MS"/>
              </a:rPr>
              <a:t> </a:t>
            </a:r>
            <a:r>
              <a:rPr sz="2400" b="1" i="1" spc="-35" dirty="0">
                <a:latin typeface="Trebuchet MS"/>
                <a:cs typeface="Trebuchet MS"/>
              </a:rPr>
              <a:t>III  </a:t>
            </a:r>
            <a:r>
              <a:rPr sz="2400" b="1" i="1" spc="-130" dirty="0">
                <a:latin typeface="Trebuchet MS"/>
                <a:cs typeface="Trebuchet MS"/>
              </a:rPr>
              <a:t>synthase</a:t>
            </a:r>
            <a:endParaRPr sz="2400" i="1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48555" y="1191767"/>
            <a:ext cx="4695444" cy="5356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61688" y="1150619"/>
            <a:ext cx="4782312" cy="54803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95800" y="1219200"/>
            <a:ext cx="4648200" cy="52623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5800" y="1219200"/>
            <a:ext cx="4648200" cy="5262880"/>
          </a:xfrm>
          <a:custGeom>
            <a:avLst/>
            <a:gdLst/>
            <a:ahLst/>
            <a:cxnLst/>
            <a:rect l="l" t="t" r="r" b="b"/>
            <a:pathLst>
              <a:path w="4648200" h="5262880">
                <a:moveTo>
                  <a:pt x="0" y="5262372"/>
                </a:moveTo>
                <a:lnTo>
                  <a:pt x="4648200" y="5262372"/>
                </a:lnTo>
                <a:lnTo>
                  <a:pt x="4648200" y="0"/>
                </a:lnTo>
                <a:lnTo>
                  <a:pt x="0" y="0"/>
                </a:lnTo>
                <a:lnTo>
                  <a:pt x="0" y="5262372"/>
                </a:lnTo>
                <a:close/>
              </a:path>
            </a:pathLst>
          </a:custGeom>
          <a:ln w="9144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75175" y="1232661"/>
            <a:ext cx="446151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1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characteristic</a:t>
            </a:r>
            <a:r>
              <a:rPr sz="2400" b="1" i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1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features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i="1" spc="-190" dirty="0">
                <a:latin typeface="Arial"/>
                <a:cs typeface="Arial"/>
              </a:rPr>
              <a:t>Rare </a:t>
            </a:r>
            <a:r>
              <a:rPr sz="2400" i="1" spc="-85" dirty="0">
                <a:latin typeface="Arial"/>
                <a:cs typeface="Arial"/>
              </a:rPr>
              <a:t>congenital</a:t>
            </a:r>
            <a:r>
              <a:rPr sz="2400" i="1" spc="-95" dirty="0">
                <a:latin typeface="Arial"/>
                <a:cs typeface="Arial"/>
              </a:rPr>
              <a:t> </a:t>
            </a:r>
            <a:r>
              <a:rPr sz="2400" i="1" spc="-80" dirty="0">
                <a:latin typeface="Arial"/>
                <a:cs typeface="Arial"/>
              </a:rPr>
              <a:t>disorder</a:t>
            </a:r>
            <a:endParaRPr sz="2400" i="1" dirty="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b="1" i="1" spc="-185" dirty="0">
                <a:latin typeface="Arial"/>
                <a:cs typeface="Arial"/>
              </a:rPr>
              <a:t>Autosomal</a:t>
            </a:r>
            <a:r>
              <a:rPr sz="2400" b="1" i="1" spc="-130" dirty="0">
                <a:latin typeface="Arial"/>
                <a:cs typeface="Arial"/>
              </a:rPr>
              <a:t> </a:t>
            </a:r>
            <a:r>
              <a:rPr sz="2400" b="1" i="1" spc="-229" dirty="0">
                <a:latin typeface="Arial"/>
                <a:cs typeface="Arial"/>
              </a:rPr>
              <a:t>recessive</a:t>
            </a:r>
            <a:endParaRPr sz="2400" i="1" dirty="0">
              <a:latin typeface="Arial"/>
              <a:cs typeface="Arial"/>
            </a:endParaRPr>
          </a:p>
          <a:p>
            <a:pPr marL="12700" marR="887730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i="1" spc="-110" dirty="0">
                <a:latin typeface="Arial"/>
                <a:cs typeface="Arial"/>
              </a:rPr>
              <a:t>Confined </a:t>
            </a:r>
            <a:r>
              <a:rPr sz="2400" i="1" spc="20" dirty="0">
                <a:latin typeface="Arial"/>
                <a:cs typeface="Arial"/>
              </a:rPr>
              <a:t>to</a:t>
            </a:r>
            <a:r>
              <a:rPr sz="2400" i="1" spc="-170" dirty="0">
                <a:latin typeface="Arial"/>
                <a:cs typeface="Arial"/>
              </a:rPr>
              <a:t> </a:t>
            </a:r>
            <a:r>
              <a:rPr sz="2400" i="1" spc="-40" dirty="0">
                <a:latin typeface="Arial"/>
                <a:cs typeface="Arial"/>
              </a:rPr>
              <a:t>erythropoietic  </a:t>
            </a:r>
            <a:r>
              <a:rPr sz="2400" i="1" spc="-114" dirty="0">
                <a:latin typeface="Arial"/>
                <a:cs typeface="Arial"/>
              </a:rPr>
              <a:t>tissues.</a:t>
            </a:r>
            <a:endParaRPr sz="2400" i="1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i="1" spc="-175" dirty="0">
                <a:latin typeface="Arial"/>
                <a:cs typeface="Arial"/>
              </a:rPr>
              <a:t>The </a:t>
            </a:r>
            <a:r>
              <a:rPr sz="2400" i="1" spc="-75" dirty="0">
                <a:latin typeface="Arial"/>
                <a:cs typeface="Arial"/>
              </a:rPr>
              <a:t>individuals </a:t>
            </a:r>
            <a:r>
              <a:rPr sz="2400" i="1" spc="-110" dirty="0">
                <a:latin typeface="Arial"/>
                <a:cs typeface="Arial"/>
              </a:rPr>
              <a:t>excrete  </a:t>
            </a:r>
            <a:r>
              <a:rPr sz="2400" b="1" i="1" spc="-135" dirty="0">
                <a:latin typeface="Trebuchet MS"/>
                <a:cs typeface="Trebuchet MS"/>
              </a:rPr>
              <a:t>uroporphyrinogen </a:t>
            </a:r>
            <a:r>
              <a:rPr sz="2400" b="1" i="1" spc="-30" dirty="0">
                <a:latin typeface="Trebuchet MS"/>
                <a:cs typeface="Trebuchet MS"/>
              </a:rPr>
              <a:t>I </a:t>
            </a:r>
            <a:r>
              <a:rPr sz="2400" i="1" spc="-110" dirty="0">
                <a:latin typeface="Arial"/>
                <a:cs typeface="Arial"/>
              </a:rPr>
              <a:t>and  </a:t>
            </a:r>
            <a:r>
              <a:rPr sz="2400" b="1" i="1" spc="-135" dirty="0">
                <a:latin typeface="Trebuchet MS"/>
                <a:cs typeface="Trebuchet MS"/>
              </a:rPr>
              <a:t>coproporphyrinogen </a:t>
            </a:r>
            <a:r>
              <a:rPr sz="2400" b="1" i="1" spc="-30" dirty="0">
                <a:latin typeface="Trebuchet MS"/>
                <a:cs typeface="Trebuchet MS"/>
              </a:rPr>
              <a:t>I </a:t>
            </a:r>
            <a:r>
              <a:rPr sz="2400" i="1" spc="-70" dirty="0">
                <a:latin typeface="Arial"/>
                <a:cs typeface="Arial"/>
              </a:rPr>
              <a:t>which  </a:t>
            </a:r>
            <a:r>
              <a:rPr sz="2400" i="1" spc="-114" dirty="0">
                <a:latin typeface="Arial"/>
                <a:cs typeface="Arial"/>
              </a:rPr>
              <a:t>oxidize </a:t>
            </a:r>
            <a:r>
              <a:rPr sz="2400" i="1" spc="-85" dirty="0">
                <a:latin typeface="Arial"/>
                <a:cs typeface="Arial"/>
              </a:rPr>
              <a:t>respectively </a:t>
            </a:r>
            <a:r>
              <a:rPr sz="2400" i="1" spc="20" dirty="0">
                <a:latin typeface="Arial"/>
                <a:cs typeface="Arial"/>
              </a:rPr>
              <a:t>to</a:t>
            </a:r>
            <a:r>
              <a:rPr sz="2400" i="1" spc="-220" dirty="0">
                <a:latin typeface="Arial"/>
                <a:cs typeface="Arial"/>
              </a:rPr>
              <a:t> </a:t>
            </a:r>
            <a:r>
              <a:rPr sz="2400" i="1" spc="-55" dirty="0">
                <a:latin typeface="Arial"/>
                <a:cs typeface="Arial"/>
              </a:rPr>
              <a:t>uroporphyrin  </a:t>
            </a:r>
            <a:r>
              <a:rPr sz="2400" i="1" spc="-65" dirty="0">
                <a:latin typeface="Arial"/>
                <a:cs typeface="Arial"/>
              </a:rPr>
              <a:t>I </a:t>
            </a:r>
            <a:r>
              <a:rPr sz="2400" i="1" spc="-114" dirty="0">
                <a:latin typeface="Arial"/>
                <a:cs typeface="Arial"/>
              </a:rPr>
              <a:t>and </a:t>
            </a:r>
            <a:r>
              <a:rPr sz="2400" i="1" spc="-65" dirty="0" err="1" smtClean="0">
                <a:latin typeface="Arial"/>
                <a:cs typeface="Arial"/>
              </a:rPr>
              <a:t>coproporphyrin</a:t>
            </a:r>
            <a:r>
              <a:rPr lang="ar-SA" sz="2400" i="1" spc="-65" dirty="0" smtClean="0">
                <a:latin typeface="Arial"/>
                <a:cs typeface="Arial"/>
              </a:rPr>
              <a:t> </a:t>
            </a:r>
            <a:r>
              <a:rPr sz="2400" i="1" spc="480" dirty="0" smtClean="0">
                <a:latin typeface="Arial"/>
                <a:cs typeface="Arial"/>
              </a:rPr>
              <a:t>|</a:t>
            </a:r>
            <a:r>
              <a:rPr lang="en-US" sz="2400" i="1" spc="480" dirty="0" smtClean="0">
                <a:latin typeface="Arial"/>
                <a:cs typeface="Arial"/>
              </a:rPr>
              <a:t>.</a:t>
            </a:r>
            <a:r>
              <a:rPr sz="2400" i="1" spc="480" dirty="0" smtClean="0">
                <a:latin typeface="Arial"/>
                <a:cs typeface="Arial"/>
              </a:rPr>
              <a:t> </a:t>
            </a:r>
            <a:r>
              <a:rPr sz="2400" b="1" i="1" spc="-130" dirty="0" smtClean="0">
                <a:latin typeface="Arial"/>
                <a:cs typeface="Arial"/>
              </a:rPr>
              <a:t>red  </a:t>
            </a:r>
            <a:r>
              <a:rPr sz="2400" b="1" i="1" spc="-150" dirty="0" smtClean="0">
                <a:latin typeface="Arial"/>
                <a:cs typeface="Arial"/>
              </a:rPr>
              <a:t>pigments</a:t>
            </a:r>
            <a:r>
              <a:rPr lang="en-US" sz="2400" b="1" i="1" spc="-150" dirty="0" smtClean="0">
                <a:latin typeface="Arial"/>
                <a:cs typeface="Arial"/>
              </a:rPr>
              <a:t>.</a:t>
            </a:r>
            <a:endParaRPr sz="2400" i="1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5175" y="5622747"/>
            <a:ext cx="44615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3060" algn="l"/>
              </a:tabLst>
            </a:pPr>
            <a:r>
              <a:rPr sz="2400" i="1" spc="-175" dirty="0">
                <a:latin typeface="Arial"/>
                <a:cs typeface="Arial"/>
              </a:rPr>
              <a:t>The </a:t>
            </a:r>
            <a:r>
              <a:rPr sz="2400" i="1" spc="-65" dirty="0">
                <a:latin typeface="Arial"/>
                <a:cs typeface="Arial"/>
              </a:rPr>
              <a:t>patients </a:t>
            </a:r>
            <a:r>
              <a:rPr sz="2400" i="1" spc="-110" dirty="0">
                <a:latin typeface="Arial"/>
                <a:cs typeface="Arial"/>
              </a:rPr>
              <a:t>are</a:t>
            </a:r>
            <a:r>
              <a:rPr sz="2400" i="1" spc="-170" dirty="0">
                <a:latin typeface="Arial"/>
                <a:cs typeface="Arial"/>
              </a:rPr>
              <a:t> </a:t>
            </a:r>
            <a:r>
              <a:rPr sz="2400" b="1" i="1" spc="-180" dirty="0" smtClean="0">
                <a:latin typeface="Arial"/>
                <a:cs typeface="Arial"/>
              </a:rPr>
              <a:t>photosensitive</a:t>
            </a:r>
            <a:r>
              <a:rPr lang="en-US" sz="2400" b="1" i="1" spc="-180" dirty="0" smtClean="0">
                <a:latin typeface="Arial"/>
                <a:cs typeface="Arial"/>
              </a:rPr>
              <a:t>.</a:t>
            </a:r>
            <a:endParaRPr sz="2400" i="1" dirty="0">
              <a:latin typeface="Arial"/>
              <a:cs typeface="Arial"/>
            </a:endParaRPr>
          </a:p>
          <a:p>
            <a:pPr marL="352425" indent="-339725">
              <a:lnSpc>
                <a:spcPct val="100000"/>
              </a:lnSpc>
              <a:buFont typeface="Wingdings"/>
              <a:buChar char=""/>
              <a:tabLst>
                <a:tab pos="353060" algn="l"/>
              </a:tabLst>
            </a:pPr>
            <a:r>
              <a:rPr sz="2400" b="1" i="1" spc="-190" dirty="0">
                <a:latin typeface="Arial"/>
                <a:cs typeface="Arial"/>
              </a:rPr>
              <a:t>Increased</a:t>
            </a:r>
            <a:r>
              <a:rPr sz="2400" b="1" i="1" spc="-140" dirty="0">
                <a:latin typeface="Arial"/>
                <a:cs typeface="Arial"/>
              </a:rPr>
              <a:t> </a:t>
            </a:r>
            <a:r>
              <a:rPr sz="2400" b="1" i="1" spc="-215" dirty="0" smtClean="0">
                <a:latin typeface="Arial"/>
                <a:cs typeface="Arial"/>
              </a:rPr>
              <a:t>hemolysis</a:t>
            </a:r>
            <a:r>
              <a:rPr lang="en-US" sz="2400" b="1" i="1" spc="-215" dirty="0" smtClean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39" y="1178052"/>
            <a:ext cx="3628644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6595" y="1135380"/>
            <a:ext cx="3454908" cy="832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162" y="1219961"/>
            <a:ext cx="3505200" cy="523240"/>
          </a:xfrm>
          <a:custGeom>
            <a:avLst/>
            <a:gdLst/>
            <a:ahLst/>
            <a:cxnLst/>
            <a:rect l="l" t="t" r="r" b="b"/>
            <a:pathLst>
              <a:path w="3505200" h="523239">
                <a:moveTo>
                  <a:pt x="0" y="522731"/>
                </a:moveTo>
                <a:lnTo>
                  <a:pt x="3505200" y="522731"/>
                </a:lnTo>
                <a:lnTo>
                  <a:pt x="350520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3162" y="1219961"/>
            <a:ext cx="3505200" cy="452688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70"/>
              </a:spcBef>
            </a:pPr>
            <a:r>
              <a:rPr sz="2800" b="1" i="1" spc="-160" dirty="0">
                <a:solidFill>
                  <a:srgbClr val="FFFFFF"/>
                </a:solidFill>
                <a:latin typeface="Trebuchet MS"/>
                <a:cs typeface="Trebuchet MS"/>
              </a:rPr>
              <a:t>uroporphyrinogen</a:t>
            </a:r>
            <a:r>
              <a:rPr sz="2800" b="1" i="1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4440" y="1178052"/>
            <a:ext cx="3628644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9596" y="1135380"/>
            <a:ext cx="3645407" cy="832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06161" y="1219961"/>
            <a:ext cx="3505200" cy="523240"/>
          </a:xfrm>
          <a:custGeom>
            <a:avLst/>
            <a:gdLst/>
            <a:ahLst/>
            <a:cxnLst/>
            <a:rect l="l" t="t" r="r" b="b"/>
            <a:pathLst>
              <a:path w="3505200" h="523239">
                <a:moveTo>
                  <a:pt x="0" y="522731"/>
                </a:moveTo>
                <a:lnTo>
                  <a:pt x="3505199" y="522731"/>
                </a:lnTo>
                <a:lnTo>
                  <a:pt x="3505199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06161" y="1219961"/>
            <a:ext cx="3505200" cy="452688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70"/>
              </a:spcBef>
            </a:pPr>
            <a:r>
              <a:rPr sz="2800" b="1" i="1" spc="-160" dirty="0">
                <a:solidFill>
                  <a:srgbClr val="FFFFFF"/>
                </a:solidFill>
                <a:latin typeface="Trebuchet MS"/>
                <a:cs typeface="Trebuchet MS"/>
              </a:rPr>
              <a:t>uroporphyrinogen</a:t>
            </a:r>
            <a:r>
              <a:rPr sz="2800" b="1" i="1" spc="-1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439" y="3314700"/>
            <a:ext cx="3704844" cy="646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23" y="3272028"/>
            <a:ext cx="3710940" cy="832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162" y="3353561"/>
            <a:ext cx="3581400" cy="5227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3162" y="3353561"/>
            <a:ext cx="3581400" cy="523240"/>
          </a:xfrm>
          <a:custGeom>
            <a:avLst/>
            <a:gdLst/>
            <a:ahLst/>
            <a:cxnLst/>
            <a:rect l="l" t="t" r="r" b="b"/>
            <a:pathLst>
              <a:path w="3581400" h="523239">
                <a:moveTo>
                  <a:pt x="0" y="522731"/>
                </a:moveTo>
                <a:lnTo>
                  <a:pt x="3581400" y="522731"/>
                </a:lnTo>
                <a:lnTo>
                  <a:pt x="3581400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4440" y="3311652"/>
            <a:ext cx="3857244" cy="646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2623" y="3268979"/>
            <a:ext cx="3982212" cy="8321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6161" y="3353561"/>
            <a:ext cx="3733800" cy="523240"/>
          </a:xfrm>
          <a:custGeom>
            <a:avLst/>
            <a:gdLst/>
            <a:ahLst/>
            <a:cxnLst/>
            <a:rect l="l" t="t" r="r" b="b"/>
            <a:pathLst>
              <a:path w="3733800" h="523239">
                <a:moveTo>
                  <a:pt x="0" y="522731"/>
                </a:moveTo>
                <a:lnTo>
                  <a:pt x="3733799" y="522731"/>
                </a:lnTo>
                <a:lnTo>
                  <a:pt x="3733799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6161" y="3353561"/>
            <a:ext cx="3733800" cy="523240"/>
          </a:xfrm>
          <a:custGeom>
            <a:avLst/>
            <a:gdLst/>
            <a:ahLst/>
            <a:cxnLst/>
            <a:rect l="l" t="t" r="r" b="b"/>
            <a:pathLst>
              <a:path w="3733800" h="523239">
                <a:moveTo>
                  <a:pt x="0" y="522731"/>
                </a:moveTo>
                <a:lnTo>
                  <a:pt x="3733799" y="522731"/>
                </a:lnTo>
                <a:lnTo>
                  <a:pt x="3733799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6839" y="1812035"/>
            <a:ext cx="425196" cy="17023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14042" y="1831085"/>
            <a:ext cx="171450" cy="1448435"/>
          </a:xfrm>
          <a:custGeom>
            <a:avLst/>
            <a:gdLst/>
            <a:ahLst/>
            <a:cxnLst/>
            <a:rect l="l" t="t" r="r" b="b"/>
            <a:pathLst>
              <a:path w="171450" h="1448435">
                <a:moveTo>
                  <a:pt x="16444" y="1276806"/>
                </a:moveTo>
                <a:lnTo>
                  <a:pt x="9322" y="1279271"/>
                </a:lnTo>
                <a:lnTo>
                  <a:pt x="3643" y="1284249"/>
                </a:lnTo>
                <a:lnTo>
                  <a:pt x="464" y="1290812"/>
                </a:lnTo>
                <a:lnTo>
                  <a:pt x="0" y="1298112"/>
                </a:lnTo>
                <a:lnTo>
                  <a:pt x="2464" y="1305305"/>
                </a:lnTo>
                <a:lnTo>
                  <a:pt x="85395" y="1447927"/>
                </a:lnTo>
                <a:lnTo>
                  <a:pt x="107523" y="1410080"/>
                </a:lnTo>
                <a:lnTo>
                  <a:pt x="66345" y="1410080"/>
                </a:lnTo>
                <a:lnTo>
                  <a:pt x="66428" y="1339553"/>
                </a:lnTo>
                <a:lnTo>
                  <a:pt x="35357" y="1286128"/>
                </a:lnTo>
                <a:lnTo>
                  <a:pt x="30307" y="1280449"/>
                </a:lnTo>
                <a:lnTo>
                  <a:pt x="23721" y="1277270"/>
                </a:lnTo>
                <a:lnTo>
                  <a:pt x="16444" y="1276806"/>
                </a:lnTo>
                <a:close/>
              </a:path>
              <a:path w="171450" h="1448435">
                <a:moveTo>
                  <a:pt x="66428" y="1339553"/>
                </a:moveTo>
                <a:lnTo>
                  <a:pt x="66345" y="1410080"/>
                </a:lnTo>
                <a:lnTo>
                  <a:pt x="104445" y="1410080"/>
                </a:lnTo>
                <a:lnTo>
                  <a:pt x="104456" y="1400555"/>
                </a:lnTo>
                <a:lnTo>
                  <a:pt x="69012" y="1400428"/>
                </a:lnTo>
                <a:lnTo>
                  <a:pt x="85471" y="1372298"/>
                </a:lnTo>
                <a:lnTo>
                  <a:pt x="66428" y="1339553"/>
                </a:lnTo>
                <a:close/>
              </a:path>
              <a:path w="171450" h="1448435">
                <a:moveTo>
                  <a:pt x="154727" y="1276933"/>
                </a:moveTo>
                <a:lnTo>
                  <a:pt x="104527" y="1339728"/>
                </a:lnTo>
                <a:lnTo>
                  <a:pt x="104445" y="1410080"/>
                </a:lnTo>
                <a:lnTo>
                  <a:pt x="107523" y="1410080"/>
                </a:lnTo>
                <a:lnTo>
                  <a:pt x="168707" y="1305433"/>
                </a:lnTo>
                <a:lnTo>
                  <a:pt x="171172" y="1298311"/>
                </a:lnTo>
                <a:lnTo>
                  <a:pt x="170707" y="1291034"/>
                </a:lnTo>
                <a:lnTo>
                  <a:pt x="167528" y="1284448"/>
                </a:lnTo>
                <a:lnTo>
                  <a:pt x="161849" y="1279398"/>
                </a:lnTo>
                <a:lnTo>
                  <a:pt x="154727" y="1276933"/>
                </a:lnTo>
                <a:close/>
              </a:path>
              <a:path w="171450" h="1448435">
                <a:moveTo>
                  <a:pt x="85471" y="1372298"/>
                </a:moveTo>
                <a:lnTo>
                  <a:pt x="69012" y="1400428"/>
                </a:lnTo>
                <a:lnTo>
                  <a:pt x="101905" y="1400555"/>
                </a:lnTo>
                <a:lnTo>
                  <a:pt x="85471" y="1372298"/>
                </a:lnTo>
                <a:close/>
              </a:path>
              <a:path w="171450" h="1448435">
                <a:moveTo>
                  <a:pt x="104527" y="1339728"/>
                </a:moveTo>
                <a:lnTo>
                  <a:pt x="85471" y="1372298"/>
                </a:lnTo>
                <a:lnTo>
                  <a:pt x="101905" y="1400555"/>
                </a:lnTo>
                <a:lnTo>
                  <a:pt x="104456" y="1400555"/>
                </a:lnTo>
                <a:lnTo>
                  <a:pt x="104527" y="1339728"/>
                </a:lnTo>
                <a:close/>
              </a:path>
              <a:path w="171450" h="1448435">
                <a:moveTo>
                  <a:pt x="106096" y="0"/>
                </a:moveTo>
                <a:lnTo>
                  <a:pt x="67996" y="0"/>
                </a:lnTo>
                <a:lnTo>
                  <a:pt x="66501" y="1276806"/>
                </a:lnTo>
                <a:lnTo>
                  <a:pt x="66529" y="1339728"/>
                </a:lnTo>
                <a:lnTo>
                  <a:pt x="85471" y="1372298"/>
                </a:lnTo>
                <a:lnTo>
                  <a:pt x="104527" y="1339728"/>
                </a:lnTo>
                <a:lnTo>
                  <a:pt x="10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57955" y="2055876"/>
            <a:ext cx="4319015" cy="13944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98564" y="1734311"/>
            <a:ext cx="425196" cy="17023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5766" y="1753361"/>
            <a:ext cx="171450" cy="1448435"/>
          </a:xfrm>
          <a:custGeom>
            <a:avLst/>
            <a:gdLst/>
            <a:ahLst/>
            <a:cxnLst/>
            <a:rect l="l" t="t" r="r" b="b"/>
            <a:pathLst>
              <a:path w="171450" h="1448435">
                <a:moveTo>
                  <a:pt x="16444" y="1276806"/>
                </a:moveTo>
                <a:lnTo>
                  <a:pt x="9322" y="1279271"/>
                </a:lnTo>
                <a:lnTo>
                  <a:pt x="3643" y="1284249"/>
                </a:lnTo>
                <a:lnTo>
                  <a:pt x="464" y="1290812"/>
                </a:lnTo>
                <a:lnTo>
                  <a:pt x="0" y="1298112"/>
                </a:lnTo>
                <a:lnTo>
                  <a:pt x="2464" y="1305305"/>
                </a:lnTo>
                <a:lnTo>
                  <a:pt x="85395" y="1447927"/>
                </a:lnTo>
                <a:lnTo>
                  <a:pt x="107523" y="1410080"/>
                </a:lnTo>
                <a:lnTo>
                  <a:pt x="66345" y="1410080"/>
                </a:lnTo>
                <a:lnTo>
                  <a:pt x="66428" y="1339553"/>
                </a:lnTo>
                <a:lnTo>
                  <a:pt x="35357" y="1286128"/>
                </a:lnTo>
                <a:lnTo>
                  <a:pt x="30307" y="1280449"/>
                </a:lnTo>
                <a:lnTo>
                  <a:pt x="23721" y="1277270"/>
                </a:lnTo>
                <a:lnTo>
                  <a:pt x="16444" y="1276806"/>
                </a:lnTo>
                <a:close/>
              </a:path>
              <a:path w="171450" h="1448435">
                <a:moveTo>
                  <a:pt x="66428" y="1339553"/>
                </a:moveTo>
                <a:lnTo>
                  <a:pt x="66345" y="1410080"/>
                </a:lnTo>
                <a:lnTo>
                  <a:pt x="104445" y="1410080"/>
                </a:lnTo>
                <a:lnTo>
                  <a:pt x="104456" y="1400555"/>
                </a:lnTo>
                <a:lnTo>
                  <a:pt x="69012" y="1400428"/>
                </a:lnTo>
                <a:lnTo>
                  <a:pt x="85471" y="1372298"/>
                </a:lnTo>
                <a:lnTo>
                  <a:pt x="66428" y="1339553"/>
                </a:lnTo>
                <a:close/>
              </a:path>
              <a:path w="171450" h="1448435">
                <a:moveTo>
                  <a:pt x="154727" y="1276933"/>
                </a:moveTo>
                <a:lnTo>
                  <a:pt x="104527" y="1339728"/>
                </a:lnTo>
                <a:lnTo>
                  <a:pt x="104445" y="1410080"/>
                </a:lnTo>
                <a:lnTo>
                  <a:pt x="107523" y="1410080"/>
                </a:lnTo>
                <a:lnTo>
                  <a:pt x="168707" y="1305433"/>
                </a:lnTo>
                <a:lnTo>
                  <a:pt x="171172" y="1298311"/>
                </a:lnTo>
                <a:lnTo>
                  <a:pt x="170707" y="1291034"/>
                </a:lnTo>
                <a:lnTo>
                  <a:pt x="167528" y="1284448"/>
                </a:lnTo>
                <a:lnTo>
                  <a:pt x="161849" y="1279398"/>
                </a:lnTo>
                <a:lnTo>
                  <a:pt x="154727" y="1276933"/>
                </a:lnTo>
                <a:close/>
              </a:path>
              <a:path w="171450" h="1448435">
                <a:moveTo>
                  <a:pt x="85471" y="1372298"/>
                </a:moveTo>
                <a:lnTo>
                  <a:pt x="69012" y="1400428"/>
                </a:lnTo>
                <a:lnTo>
                  <a:pt x="101905" y="1400555"/>
                </a:lnTo>
                <a:lnTo>
                  <a:pt x="85471" y="1372298"/>
                </a:lnTo>
                <a:close/>
              </a:path>
              <a:path w="171450" h="1448435">
                <a:moveTo>
                  <a:pt x="104527" y="1339728"/>
                </a:moveTo>
                <a:lnTo>
                  <a:pt x="85471" y="1372298"/>
                </a:lnTo>
                <a:lnTo>
                  <a:pt x="101905" y="1400555"/>
                </a:lnTo>
                <a:lnTo>
                  <a:pt x="104456" y="1400555"/>
                </a:lnTo>
                <a:lnTo>
                  <a:pt x="104527" y="1339728"/>
                </a:lnTo>
                <a:close/>
              </a:path>
              <a:path w="171450" h="1448435">
                <a:moveTo>
                  <a:pt x="106096" y="0"/>
                </a:moveTo>
                <a:lnTo>
                  <a:pt x="67996" y="0"/>
                </a:lnTo>
                <a:lnTo>
                  <a:pt x="66501" y="1276806"/>
                </a:lnTo>
                <a:lnTo>
                  <a:pt x="66529" y="1339728"/>
                </a:lnTo>
                <a:lnTo>
                  <a:pt x="85471" y="1372298"/>
                </a:lnTo>
                <a:lnTo>
                  <a:pt x="104527" y="1339728"/>
                </a:lnTo>
                <a:lnTo>
                  <a:pt x="10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5157" y="246888"/>
            <a:ext cx="8933688" cy="810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51888" y="118871"/>
            <a:ext cx="4931664" cy="12313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400" y="274320"/>
            <a:ext cx="8839200" cy="7162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152400" y="274320"/>
            <a:ext cx="8839200" cy="679673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2370455">
              <a:lnSpc>
                <a:spcPct val="100000"/>
              </a:lnSpc>
              <a:spcBef>
                <a:spcPts val="140"/>
              </a:spcBef>
            </a:pPr>
            <a:r>
              <a:rPr lang="en-US" i="1" spc="-400" dirty="0" err="1" smtClean="0"/>
              <a:t>P</a:t>
            </a:r>
            <a:r>
              <a:rPr i="1" spc="-400" dirty="0" err="1" smtClean="0"/>
              <a:t>orphyria</a:t>
            </a:r>
            <a:r>
              <a:rPr i="1" spc="-400" dirty="0" smtClean="0"/>
              <a:t> </a:t>
            </a:r>
            <a:r>
              <a:rPr i="1" spc="-395" dirty="0"/>
              <a:t>cutanea</a:t>
            </a:r>
            <a:r>
              <a:rPr i="1" spc="-275" dirty="0"/>
              <a:t> </a:t>
            </a:r>
            <a:r>
              <a:rPr i="1" spc="-280" dirty="0"/>
              <a:t>tarda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81101" y="2164495"/>
            <a:ext cx="8608060" cy="446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2335" marR="2560320" indent="68580">
              <a:lnSpc>
                <a:spcPct val="100000"/>
              </a:lnSpc>
              <a:spcBef>
                <a:spcPts val="100"/>
              </a:spcBef>
            </a:pPr>
            <a:r>
              <a:rPr sz="2400" b="1" i="1" spc="-145" dirty="0">
                <a:latin typeface="Trebuchet MS"/>
                <a:cs typeface="Trebuchet MS"/>
              </a:rPr>
              <a:t>U</a:t>
            </a:r>
            <a:r>
              <a:rPr sz="2400" b="1" i="1" spc="-110" dirty="0">
                <a:latin typeface="Trebuchet MS"/>
                <a:cs typeface="Trebuchet MS"/>
              </a:rPr>
              <a:t>roporp</a:t>
            </a:r>
            <a:r>
              <a:rPr sz="2400" b="1" i="1" spc="-175" dirty="0">
                <a:latin typeface="Trebuchet MS"/>
                <a:cs typeface="Trebuchet MS"/>
              </a:rPr>
              <a:t>h</a:t>
            </a:r>
            <a:r>
              <a:rPr sz="2400" b="1" i="1" spc="-120" dirty="0">
                <a:latin typeface="Trebuchet MS"/>
                <a:cs typeface="Trebuchet MS"/>
              </a:rPr>
              <a:t>yrino</a:t>
            </a:r>
            <a:r>
              <a:rPr sz="2400" b="1" i="1" spc="-150" dirty="0">
                <a:latin typeface="Trebuchet MS"/>
                <a:cs typeface="Trebuchet MS"/>
              </a:rPr>
              <a:t>g</a:t>
            </a:r>
            <a:r>
              <a:rPr sz="2400" b="1" i="1" spc="-120" dirty="0">
                <a:latin typeface="Trebuchet MS"/>
                <a:cs typeface="Trebuchet MS"/>
              </a:rPr>
              <a:t>en </a:t>
            </a:r>
            <a:r>
              <a:rPr sz="2400" b="1" spc="-120" dirty="0">
                <a:latin typeface="Trebuchet MS"/>
                <a:cs typeface="Trebuchet MS"/>
              </a:rPr>
              <a:t> </a:t>
            </a:r>
            <a:r>
              <a:rPr sz="2400" b="1" i="1" spc="-145" dirty="0">
                <a:latin typeface="Trebuchet MS"/>
                <a:cs typeface="Trebuchet MS"/>
              </a:rPr>
              <a:t>decarboxylase</a:t>
            </a:r>
            <a:endParaRPr sz="2400" i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tabLst>
                <a:tab pos="5017770" algn="l"/>
              </a:tabLst>
            </a:pPr>
            <a:r>
              <a:rPr sz="2800" b="1" i="1" spc="-160" dirty="0">
                <a:solidFill>
                  <a:srgbClr val="FFFFFF"/>
                </a:solidFill>
                <a:latin typeface="Trebuchet MS"/>
                <a:cs typeface="Trebuchet MS"/>
              </a:rPr>
              <a:t>coproporphyrinogen</a:t>
            </a:r>
            <a:r>
              <a:rPr sz="2800" b="1" i="1" spc="-1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2800" b="1" spc="-35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800" b="1" i="1" spc="-160" dirty="0">
                <a:solidFill>
                  <a:srgbClr val="FFFFFF"/>
                </a:solidFill>
                <a:latin typeface="Trebuchet MS"/>
                <a:cs typeface="Trebuchet MS"/>
              </a:rPr>
              <a:t>coproporphyrinogen</a:t>
            </a:r>
            <a:r>
              <a:rPr sz="2800" b="1" i="1" spc="-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 i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  <a:buFont typeface="Wingdings"/>
              <a:buChar char=""/>
              <a:tabLst>
                <a:tab pos="353060" algn="l"/>
              </a:tabLst>
            </a:pPr>
            <a:r>
              <a:rPr sz="2400" i="1" spc="-160" dirty="0">
                <a:latin typeface="Arial"/>
                <a:cs typeface="Arial"/>
              </a:rPr>
              <a:t>This </a:t>
            </a:r>
            <a:r>
              <a:rPr sz="2400" i="1" spc="-125" dirty="0">
                <a:latin typeface="Arial"/>
                <a:cs typeface="Arial"/>
              </a:rPr>
              <a:t>is also </a:t>
            </a:r>
            <a:r>
              <a:rPr sz="2400" i="1" spc="-75" dirty="0">
                <a:latin typeface="Arial"/>
                <a:cs typeface="Arial"/>
              </a:rPr>
              <a:t>known </a:t>
            </a:r>
            <a:r>
              <a:rPr sz="2400" i="1" spc="-225" dirty="0">
                <a:latin typeface="Arial"/>
                <a:cs typeface="Arial"/>
              </a:rPr>
              <a:t>as</a:t>
            </a:r>
            <a:r>
              <a:rPr sz="2400" i="1" spc="-2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i="1" u="heavy" spc="-2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cutaneous </a:t>
            </a:r>
            <a:r>
              <a:rPr sz="2400" b="1" i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hepatic</a:t>
            </a:r>
            <a:r>
              <a:rPr sz="2400" b="1" i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2400" b="1" i="1" u="heavy" spc="-155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porphyria</a:t>
            </a:r>
            <a:r>
              <a:rPr lang="en-US" sz="2400" b="1" i="1" u="heavy" spc="-15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.</a:t>
            </a:r>
            <a:endParaRPr sz="2400" i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Font typeface="Wingdings"/>
              <a:buChar char=""/>
              <a:tabLst>
                <a:tab pos="353060" algn="l"/>
              </a:tabLst>
            </a:pPr>
            <a:r>
              <a:rPr sz="2400" i="1" spc="-175" dirty="0">
                <a:latin typeface="Arial"/>
                <a:cs typeface="Arial"/>
              </a:rPr>
              <a:t>The</a:t>
            </a:r>
            <a:r>
              <a:rPr sz="2400" i="1" spc="-17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b="1" i="1" u="heavy" spc="-20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most </a:t>
            </a:r>
            <a:r>
              <a:rPr sz="2400" b="1" i="1" u="heavy" spc="-2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common </a:t>
            </a:r>
            <a:r>
              <a:rPr sz="2400" b="1" i="1" u="heavy" spc="-15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porphyria</a:t>
            </a:r>
            <a:r>
              <a:rPr sz="2400" b="1" i="1" spc="8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400" i="1" spc="-65" dirty="0">
                <a:solidFill>
                  <a:srgbClr val="00AF50"/>
                </a:solidFill>
                <a:latin typeface="Arial"/>
                <a:cs typeface="Arial"/>
              </a:rPr>
              <a:t>.</a:t>
            </a:r>
            <a:endParaRPr sz="2400" i="1" dirty="0">
              <a:latin typeface="Arial"/>
              <a:cs typeface="Arial"/>
            </a:endParaRPr>
          </a:p>
          <a:p>
            <a:pPr marL="12700" marR="1301115">
              <a:lnSpc>
                <a:spcPct val="100000"/>
              </a:lnSpc>
              <a:buFont typeface="Wingdings"/>
              <a:buChar char=""/>
              <a:tabLst>
                <a:tab pos="285115" algn="l"/>
              </a:tabLst>
            </a:pPr>
            <a:r>
              <a:rPr sz="2400" i="1" spc="-120" dirty="0">
                <a:latin typeface="Arial"/>
                <a:cs typeface="Arial"/>
              </a:rPr>
              <a:t>Usually </a:t>
            </a:r>
            <a:r>
              <a:rPr sz="2400" i="1" spc="-130" dirty="0">
                <a:latin typeface="Arial"/>
                <a:cs typeface="Arial"/>
              </a:rPr>
              <a:t>associated </a:t>
            </a:r>
            <a:r>
              <a:rPr sz="2400" i="1" spc="15" dirty="0">
                <a:latin typeface="Arial"/>
                <a:cs typeface="Arial"/>
              </a:rPr>
              <a:t>with </a:t>
            </a:r>
            <a:r>
              <a:rPr sz="2400" i="1" spc="-45" dirty="0">
                <a:latin typeface="Arial"/>
                <a:cs typeface="Arial"/>
              </a:rPr>
              <a:t>liver </a:t>
            </a:r>
            <a:r>
              <a:rPr sz="2400" i="1" spc="-155" dirty="0">
                <a:latin typeface="Arial"/>
                <a:cs typeface="Arial"/>
              </a:rPr>
              <a:t>damage </a:t>
            </a:r>
            <a:r>
              <a:rPr sz="2400" i="1" spc="-160" dirty="0">
                <a:latin typeface="Arial"/>
                <a:cs typeface="Arial"/>
              </a:rPr>
              <a:t>caused </a:t>
            </a:r>
            <a:r>
              <a:rPr sz="2400" i="1" spc="-105" dirty="0">
                <a:latin typeface="Arial"/>
                <a:cs typeface="Arial"/>
              </a:rPr>
              <a:t>by</a:t>
            </a:r>
            <a:r>
              <a:rPr sz="2400" i="1" spc="-290" dirty="0">
                <a:latin typeface="Arial"/>
                <a:cs typeface="Arial"/>
              </a:rPr>
              <a:t> </a:t>
            </a:r>
            <a:r>
              <a:rPr sz="2400" b="1" i="1" spc="-120" dirty="0">
                <a:latin typeface="Trebuchet MS"/>
                <a:cs typeface="Trebuchet MS"/>
              </a:rPr>
              <a:t>alcohol  </a:t>
            </a:r>
            <a:r>
              <a:rPr lang="en-US" sz="2400" b="1" i="1" spc="-120" dirty="0" smtClean="0">
                <a:latin typeface="Trebuchet MS"/>
                <a:cs typeface="Trebuchet MS"/>
              </a:rPr>
              <a:t>  </a:t>
            </a:r>
          </a:p>
          <a:p>
            <a:pPr marL="12700" marR="1301115">
              <a:lnSpc>
                <a:spcPct val="100000"/>
              </a:lnSpc>
              <a:tabLst>
                <a:tab pos="285115" algn="l"/>
              </a:tabLst>
            </a:pPr>
            <a:r>
              <a:rPr lang="en-US" sz="2400" b="1" i="1" spc="-120" dirty="0">
                <a:latin typeface="Trebuchet MS"/>
                <a:cs typeface="Trebuchet MS"/>
              </a:rPr>
              <a:t> </a:t>
            </a:r>
            <a:r>
              <a:rPr lang="en-US" sz="2400" b="1" i="1" spc="-120" dirty="0" smtClean="0">
                <a:latin typeface="Trebuchet MS"/>
                <a:cs typeface="Trebuchet MS"/>
              </a:rPr>
              <a:t>   </a:t>
            </a:r>
            <a:r>
              <a:rPr sz="2400" b="1" i="1" spc="-130" dirty="0" smtClean="0">
                <a:latin typeface="Trebuchet MS"/>
                <a:cs typeface="Trebuchet MS"/>
              </a:rPr>
              <a:t>overconsumption </a:t>
            </a:r>
            <a:r>
              <a:rPr sz="2400" b="1" i="1" spc="-120" dirty="0">
                <a:latin typeface="Trebuchet MS"/>
                <a:cs typeface="Trebuchet MS"/>
              </a:rPr>
              <a:t>or </a:t>
            </a:r>
            <a:r>
              <a:rPr sz="2400" b="1" i="1" spc="-135" dirty="0">
                <a:latin typeface="Trebuchet MS"/>
                <a:cs typeface="Trebuchet MS"/>
              </a:rPr>
              <a:t>iron</a:t>
            </a:r>
            <a:r>
              <a:rPr sz="2400" b="1" i="1" spc="-340" dirty="0">
                <a:latin typeface="Trebuchet MS"/>
                <a:cs typeface="Trebuchet MS"/>
              </a:rPr>
              <a:t> </a:t>
            </a:r>
            <a:r>
              <a:rPr sz="2400" b="1" i="1" spc="-140" dirty="0">
                <a:latin typeface="Trebuchet MS"/>
                <a:cs typeface="Trebuchet MS"/>
              </a:rPr>
              <a:t>overload</a:t>
            </a:r>
            <a:r>
              <a:rPr sz="2400" b="1" i="1" spc="-140" dirty="0" smtClean="0">
                <a:latin typeface="Trebuchet MS"/>
                <a:cs typeface="Trebuchet MS"/>
              </a:rPr>
              <a:t>.</a:t>
            </a:r>
            <a:endParaRPr sz="2400" i="1" dirty="0">
              <a:latin typeface="Trebuchet MS"/>
              <a:cs typeface="Trebuchet MS"/>
            </a:endParaRPr>
          </a:p>
          <a:p>
            <a:pPr marL="12700" marR="65849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85115" algn="l"/>
              </a:tabLst>
            </a:pPr>
            <a:r>
              <a:rPr sz="2400" i="1" spc="-175" dirty="0">
                <a:latin typeface="Arial"/>
                <a:cs typeface="Arial"/>
              </a:rPr>
              <a:t>The </a:t>
            </a:r>
            <a:r>
              <a:rPr sz="2400" i="1" spc="-40" dirty="0">
                <a:latin typeface="Arial"/>
                <a:cs typeface="Arial"/>
              </a:rPr>
              <a:t>partial </a:t>
            </a:r>
            <a:r>
              <a:rPr sz="2400" i="1" spc="-90" dirty="0">
                <a:latin typeface="Arial"/>
                <a:cs typeface="Arial"/>
              </a:rPr>
              <a:t>deficiency </a:t>
            </a:r>
            <a:r>
              <a:rPr sz="2400" i="1" spc="-5" dirty="0">
                <a:latin typeface="Arial"/>
                <a:cs typeface="Arial"/>
              </a:rPr>
              <a:t>of </a:t>
            </a:r>
            <a:r>
              <a:rPr sz="2400" i="1" spc="-30" dirty="0">
                <a:latin typeface="Arial"/>
                <a:cs typeface="Arial"/>
              </a:rPr>
              <a:t>the </a:t>
            </a:r>
            <a:r>
              <a:rPr sz="2400" i="1" spc="-140" dirty="0">
                <a:latin typeface="Arial"/>
                <a:cs typeface="Arial"/>
              </a:rPr>
              <a:t>enzyme </a:t>
            </a:r>
            <a:r>
              <a:rPr sz="2400" b="1" i="1" spc="-130" dirty="0">
                <a:solidFill>
                  <a:srgbClr val="FF0000"/>
                </a:solidFill>
                <a:latin typeface="Trebuchet MS"/>
                <a:cs typeface="Trebuchet MS"/>
              </a:rPr>
              <a:t>uroporphyrinogen  </a:t>
            </a:r>
            <a:endParaRPr lang="en-US" sz="2400" b="1" i="1" spc="-130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 marR="658495">
              <a:lnSpc>
                <a:spcPct val="100000"/>
              </a:lnSpc>
              <a:spcBef>
                <a:spcPts val="5"/>
              </a:spcBef>
              <a:tabLst>
                <a:tab pos="285115" algn="l"/>
              </a:tabLst>
            </a:pPr>
            <a:r>
              <a:rPr lang="en-US" sz="2400" b="1" i="1" spc="-130" dirty="0" smtClean="0">
                <a:solidFill>
                  <a:srgbClr val="FF0000"/>
                </a:solidFill>
                <a:latin typeface="Trebuchet MS"/>
                <a:cs typeface="Trebuchet MS"/>
              </a:rPr>
              <a:t>    </a:t>
            </a:r>
            <a:r>
              <a:rPr sz="2400" b="1" i="1" spc="-145" dirty="0" smtClean="0">
                <a:solidFill>
                  <a:srgbClr val="FF0000"/>
                </a:solidFill>
                <a:latin typeface="Trebuchet MS"/>
                <a:cs typeface="Trebuchet MS"/>
              </a:rPr>
              <a:t>decarboxylase </a:t>
            </a:r>
            <a:r>
              <a:rPr sz="2400" i="1" spc="-135" dirty="0">
                <a:latin typeface="Arial"/>
                <a:cs typeface="Arial"/>
              </a:rPr>
              <a:t>appears </a:t>
            </a:r>
            <a:r>
              <a:rPr sz="2400" i="1" spc="15" dirty="0">
                <a:latin typeface="Arial"/>
                <a:cs typeface="Arial"/>
              </a:rPr>
              <a:t>to </a:t>
            </a:r>
            <a:r>
              <a:rPr sz="2400" i="1" spc="-110" dirty="0">
                <a:latin typeface="Arial"/>
                <a:cs typeface="Arial"/>
              </a:rPr>
              <a:t>be </a:t>
            </a:r>
            <a:r>
              <a:rPr sz="2400" i="1" spc="-100" dirty="0">
                <a:latin typeface="Arial"/>
                <a:cs typeface="Arial"/>
              </a:rPr>
              <a:t>responsible </a:t>
            </a:r>
            <a:r>
              <a:rPr sz="2400" i="1" spc="-10" dirty="0">
                <a:latin typeface="Arial"/>
                <a:cs typeface="Arial"/>
              </a:rPr>
              <a:t>for </a:t>
            </a:r>
            <a:r>
              <a:rPr sz="2400" i="1" spc="-30" dirty="0">
                <a:latin typeface="Arial"/>
                <a:cs typeface="Arial"/>
              </a:rPr>
              <a:t>the</a:t>
            </a:r>
            <a:r>
              <a:rPr sz="2400" i="1" spc="-465" dirty="0">
                <a:latin typeface="Arial"/>
                <a:cs typeface="Arial"/>
              </a:rPr>
              <a:t> </a:t>
            </a:r>
            <a:r>
              <a:rPr sz="2400" i="1" spc="-105" dirty="0">
                <a:latin typeface="Arial"/>
                <a:cs typeface="Arial"/>
              </a:rPr>
              <a:t>occurrence </a:t>
            </a:r>
            <a:endParaRPr lang="en-US" sz="2400" i="1" spc="-105" dirty="0" smtClean="0">
              <a:latin typeface="Arial"/>
              <a:cs typeface="Arial"/>
            </a:endParaRPr>
          </a:p>
          <a:p>
            <a:pPr marL="12700" marR="658495">
              <a:lnSpc>
                <a:spcPct val="100000"/>
              </a:lnSpc>
              <a:spcBef>
                <a:spcPts val="5"/>
              </a:spcBef>
              <a:tabLst>
                <a:tab pos="285115" algn="l"/>
              </a:tabLst>
            </a:pPr>
            <a:r>
              <a:rPr lang="en-US" sz="2400" i="1" spc="-105" dirty="0">
                <a:latin typeface="Arial"/>
                <a:cs typeface="Arial"/>
              </a:rPr>
              <a:t> </a:t>
            </a:r>
            <a:r>
              <a:rPr lang="en-US" sz="2400" i="1" spc="-105" dirty="0" smtClean="0">
                <a:latin typeface="Arial"/>
                <a:cs typeface="Arial"/>
              </a:rPr>
              <a:t>   </a:t>
            </a:r>
            <a:r>
              <a:rPr sz="2400" i="1" spc="-10" dirty="0" smtClean="0">
                <a:latin typeface="Arial"/>
                <a:cs typeface="Arial"/>
              </a:rPr>
              <a:t>of  </a:t>
            </a:r>
            <a:r>
              <a:rPr sz="2400" b="1" i="1" spc="-135" dirty="0">
                <a:latin typeface="Trebuchet MS"/>
                <a:cs typeface="Trebuchet MS"/>
              </a:rPr>
              <a:t>porphyria </a:t>
            </a:r>
            <a:r>
              <a:rPr sz="2400" b="1" i="1" spc="-145" dirty="0">
                <a:latin typeface="Trebuchet MS"/>
                <a:cs typeface="Trebuchet MS"/>
              </a:rPr>
              <a:t>cutanea</a:t>
            </a:r>
            <a:r>
              <a:rPr sz="2400" b="1" i="1" spc="-229" dirty="0">
                <a:latin typeface="Trebuchet MS"/>
                <a:cs typeface="Trebuchet MS"/>
              </a:rPr>
              <a:t> </a:t>
            </a:r>
            <a:r>
              <a:rPr sz="2400" b="1" i="1" spc="-150" dirty="0">
                <a:latin typeface="Trebuchet MS"/>
                <a:cs typeface="Trebuchet MS"/>
              </a:rPr>
              <a:t>tarda</a:t>
            </a:r>
            <a:r>
              <a:rPr sz="2400" b="1" spc="-150" dirty="0">
                <a:latin typeface="Trebuchet MS"/>
                <a:cs typeface="Trebuchet MS"/>
              </a:rPr>
              <a:t>.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1" y="914400"/>
            <a:ext cx="7273636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2209800"/>
            <a:ext cx="3810000" cy="33891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0800" y="4543426"/>
            <a:ext cx="2743200" cy="809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4200" y="50292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28575">
            <a:solidFill>
              <a:srgbClr val="EF7B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2231" y="2209799"/>
            <a:ext cx="4044569" cy="3389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790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51890"/>
            <a:ext cx="8150860" cy="525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3000" b="1" i="1" u="heavy" spc="-1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3000" b="1" i="1" u="heavy" spc="-2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The </a:t>
            </a:r>
            <a:r>
              <a:rPr sz="3000" b="1" i="1" u="heavy" spc="-1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other </a:t>
            </a:r>
            <a:r>
              <a:rPr sz="3000" b="1" i="1" u="heavy" spc="-204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characteristic </a:t>
            </a:r>
            <a:r>
              <a:rPr sz="3000" b="1" i="1" u="heavy" spc="-1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features</a:t>
            </a:r>
            <a:r>
              <a:rPr sz="30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3000" b="1" i="1" u="heavy" spc="-2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include</a:t>
            </a:r>
            <a:r>
              <a:rPr sz="3000" b="1" i="1" spc="-22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 dirty="0">
              <a:latin typeface="Times New Roman"/>
              <a:cs typeface="Times New Roman"/>
            </a:endParaRPr>
          </a:p>
          <a:p>
            <a:pPr marL="355600" marR="52641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i="1" spc="-155" dirty="0">
                <a:latin typeface="Arial"/>
                <a:cs typeface="Arial"/>
              </a:rPr>
              <a:t>Increased </a:t>
            </a:r>
            <a:r>
              <a:rPr sz="3000" i="1" spc="-100" dirty="0">
                <a:latin typeface="Arial"/>
                <a:cs typeface="Arial"/>
              </a:rPr>
              <a:t>excretion </a:t>
            </a:r>
            <a:r>
              <a:rPr sz="3000" i="1" dirty="0">
                <a:latin typeface="Arial"/>
                <a:cs typeface="Arial"/>
              </a:rPr>
              <a:t>of </a:t>
            </a:r>
            <a:r>
              <a:rPr sz="3000" i="1" spc="-90" dirty="0" err="1">
                <a:solidFill>
                  <a:srgbClr val="00AF50"/>
                </a:solidFill>
                <a:latin typeface="Arial"/>
                <a:cs typeface="Arial"/>
              </a:rPr>
              <a:t>uroporphyrins</a:t>
            </a:r>
            <a:r>
              <a:rPr sz="3000" i="1" spc="-9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000" i="1" spc="-40" dirty="0" smtClean="0">
                <a:solidFill>
                  <a:srgbClr val="00AF50"/>
                </a:solidFill>
                <a:latin typeface="Arial"/>
                <a:cs typeface="Arial"/>
              </a:rPr>
              <a:t>l </a:t>
            </a:r>
            <a:r>
              <a:rPr sz="3000" i="1" spc="-145" dirty="0">
                <a:solidFill>
                  <a:srgbClr val="00AF50"/>
                </a:solidFill>
                <a:latin typeface="Arial"/>
                <a:cs typeface="Arial"/>
              </a:rPr>
              <a:t>and</a:t>
            </a:r>
            <a:r>
              <a:rPr sz="3000" i="1" spc="-60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000" i="1" spc="-10" dirty="0" err="1" smtClean="0">
                <a:solidFill>
                  <a:srgbClr val="00AF50"/>
                </a:solidFill>
                <a:latin typeface="Arial"/>
                <a:cs typeface="Arial"/>
              </a:rPr>
              <a:t>lll</a:t>
            </a:r>
            <a:r>
              <a:rPr sz="3000" i="1" spc="-10" dirty="0" smtClean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000" i="1" spc="-10" dirty="0" smtClean="0">
                <a:latin typeface="Arial"/>
                <a:cs typeface="Arial"/>
              </a:rPr>
              <a:t> </a:t>
            </a:r>
            <a:r>
              <a:rPr sz="3000" i="1" spc="-140" dirty="0">
                <a:latin typeface="Arial"/>
                <a:cs typeface="Arial"/>
              </a:rPr>
              <a:t>and </a:t>
            </a:r>
            <a:r>
              <a:rPr sz="3000" i="1" spc="-95" dirty="0">
                <a:latin typeface="Arial"/>
                <a:cs typeface="Arial"/>
              </a:rPr>
              <a:t>rarely</a:t>
            </a:r>
            <a:r>
              <a:rPr sz="3000" i="1" spc="-175" dirty="0">
                <a:latin typeface="Arial"/>
                <a:cs typeface="Arial"/>
              </a:rPr>
              <a:t> </a:t>
            </a:r>
            <a:r>
              <a:rPr sz="3000" i="1" spc="-85" dirty="0">
                <a:solidFill>
                  <a:srgbClr val="00AF50"/>
                </a:solidFill>
                <a:latin typeface="Arial"/>
                <a:cs typeface="Arial"/>
              </a:rPr>
              <a:t>porphobilinogen.</a:t>
            </a:r>
            <a:endParaRPr sz="3000" i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4350" i="1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i="1" spc="-175" dirty="0">
                <a:solidFill>
                  <a:srgbClr val="FF0000"/>
                </a:solidFill>
                <a:latin typeface="Arial"/>
                <a:cs typeface="Arial"/>
              </a:rPr>
              <a:t>Cutaneous </a:t>
            </a:r>
            <a:r>
              <a:rPr sz="3000" i="1" spc="-65" dirty="0">
                <a:solidFill>
                  <a:srgbClr val="FF0000"/>
                </a:solidFill>
                <a:latin typeface="Arial"/>
                <a:cs typeface="Arial"/>
              </a:rPr>
              <a:t>photosensitivity </a:t>
            </a:r>
            <a:r>
              <a:rPr sz="3000" i="1" spc="-155" dirty="0">
                <a:latin typeface="Arial"/>
                <a:cs typeface="Arial"/>
              </a:rPr>
              <a:t>is </a:t>
            </a:r>
            <a:r>
              <a:rPr sz="3000" i="1" spc="-35" dirty="0">
                <a:latin typeface="Arial"/>
                <a:cs typeface="Arial"/>
              </a:rPr>
              <a:t>the </a:t>
            </a:r>
            <a:r>
              <a:rPr sz="3000" i="1" spc="-95" dirty="0">
                <a:latin typeface="Arial"/>
                <a:cs typeface="Arial"/>
              </a:rPr>
              <a:t>most</a:t>
            </a:r>
            <a:r>
              <a:rPr sz="3000" i="1" spc="-440" dirty="0">
                <a:latin typeface="Arial"/>
                <a:cs typeface="Arial"/>
              </a:rPr>
              <a:t> </a:t>
            </a:r>
            <a:r>
              <a:rPr sz="3000" i="1" spc="-30" dirty="0">
                <a:latin typeface="Arial"/>
                <a:cs typeface="Arial"/>
              </a:rPr>
              <a:t>important  </a:t>
            </a:r>
            <a:r>
              <a:rPr sz="3000" i="1" spc="-95" dirty="0">
                <a:latin typeface="Arial"/>
                <a:cs typeface="Arial"/>
              </a:rPr>
              <a:t>clinical </a:t>
            </a:r>
            <a:r>
              <a:rPr sz="3000" i="1" spc="-80" dirty="0">
                <a:latin typeface="Arial"/>
                <a:cs typeface="Arial"/>
              </a:rPr>
              <a:t>manifestation </a:t>
            </a:r>
            <a:r>
              <a:rPr sz="3000" i="1" spc="-5" dirty="0">
                <a:latin typeface="Arial"/>
                <a:cs typeface="Arial"/>
              </a:rPr>
              <a:t>of </a:t>
            </a:r>
            <a:r>
              <a:rPr sz="3000" i="1" spc="-125" dirty="0">
                <a:latin typeface="Arial"/>
                <a:cs typeface="Arial"/>
              </a:rPr>
              <a:t>these</a:t>
            </a:r>
            <a:r>
              <a:rPr sz="3000" i="1" spc="-505" dirty="0">
                <a:latin typeface="Arial"/>
                <a:cs typeface="Arial"/>
              </a:rPr>
              <a:t> </a:t>
            </a:r>
            <a:r>
              <a:rPr sz="3000" i="1" spc="-125" dirty="0">
                <a:latin typeface="Arial"/>
                <a:cs typeface="Arial"/>
              </a:rPr>
              <a:t>Patients.</a:t>
            </a:r>
            <a:endParaRPr sz="3000" i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4350" i="1" dirty="0">
              <a:latin typeface="Times New Roman"/>
              <a:cs typeface="Times New Roman"/>
            </a:endParaRPr>
          </a:p>
          <a:p>
            <a:pPr marL="355600" marR="11607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000" i="1" spc="-140" dirty="0">
                <a:solidFill>
                  <a:srgbClr val="00AFEF"/>
                </a:solidFill>
                <a:latin typeface="Arial"/>
                <a:cs typeface="Arial"/>
              </a:rPr>
              <a:t>Liver </a:t>
            </a:r>
            <a:r>
              <a:rPr sz="3000" i="1" spc="-100" dirty="0">
                <a:solidFill>
                  <a:srgbClr val="00AFEF"/>
                </a:solidFill>
                <a:latin typeface="Arial"/>
                <a:cs typeface="Arial"/>
              </a:rPr>
              <a:t>exhibits </a:t>
            </a:r>
            <a:r>
              <a:rPr sz="3000" i="1" spc="-125" dirty="0">
                <a:solidFill>
                  <a:srgbClr val="00AFEF"/>
                </a:solidFill>
                <a:latin typeface="Arial"/>
                <a:cs typeface="Arial"/>
              </a:rPr>
              <a:t>fluorescence </a:t>
            </a:r>
            <a:r>
              <a:rPr sz="3000" i="1" spc="-125" dirty="0">
                <a:latin typeface="Arial"/>
                <a:cs typeface="Arial"/>
              </a:rPr>
              <a:t>due </a:t>
            </a:r>
            <a:r>
              <a:rPr sz="3000" i="1" spc="30" dirty="0">
                <a:latin typeface="Arial"/>
                <a:cs typeface="Arial"/>
              </a:rPr>
              <a:t>to </a:t>
            </a:r>
            <a:r>
              <a:rPr sz="3000" i="1" spc="-110" dirty="0">
                <a:latin typeface="Arial"/>
                <a:cs typeface="Arial"/>
              </a:rPr>
              <a:t>high  </a:t>
            </a:r>
            <a:r>
              <a:rPr sz="3000" i="1" spc="-85" dirty="0">
                <a:latin typeface="Arial"/>
                <a:cs typeface="Arial"/>
              </a:rPr>
              <a:t>concentration </a:t>
            </a:r>
            <a:r>
              <a:rPr sz="3000" i="1" spc="-5" dirty="0">
                <a:latin typeface="Arial"/>
                <a:cs typeface="Arial"/>
              </a:rPr>
              <a:t>of </a:t>
            </a:r>
            <a:r>
              <a:rPr sz="3000" i="1" spc="-125" dirty="0">
                <a:latin typeface="Arial"/>
                <a:cs typeface="Arial"/>
              </a:rPr>
              <a:t>accumulated</a:t>
            </a:r>
            <a:r>
              <a:rPr sz="3000" i="1" spc="-425" dirty="0">
                <a:latin typeface="Arial"/>
                <a:cs typeface="Arial"/>
              </a:rPr>
              <a:t> </a:t>
            </a:r>
            <a:r>
              <a:rPr sz="3000" i="1" spc="-90" dirty="0">
                <a:latin typeface="Arial"/>
                <a:cs typeface="Arial"/>
              </a:rPr>
              <a:t>porphyrins.</a:t>
            </a:r>
            <a:endParaRPr sz="3000" i="1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9955" y="246888"/>
            <a:ext cx="8324088" cy="73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1888" y="80772"/>
            <a:ext cx="4931664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74320"/>
            <a:ext cx="8229600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74320"/>
            <a:ext cx="8229600" cy="640080"/>
          </a:xfrm>
          <a:custGeom>
            <a:avLst/>
            <a:gdLst/>
            <a:ahLst/>
            <a:cxnLst/>
            <a:rect l="l" t="t" r="r" b="b"/>
            <a:pathLst>
              <a:path w="8229600" h="640080">
                <a:moveTo>
                  <a:pt x="0" y="640079"/>
                </a:moveTo>
                <a:lnTo>
                  <a:pt x="8229600" y="640079"/>
                </a:lnTo>
                <a:lnTo>
                  <a:pt x="822960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33600" y="242061"/>
            <a:ext cx="5105400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</a:pPr>
            <a:r>
              <a:rPr lang="en-US" i="1" spc="-400" dirty="0" smtClean="0"/>
              <a:t>P</a:t>
            </a:r>
            <a:r>
              <a:rPr i="1" spc="-400" dirty="0" smtClean="0"/>
              <a:t>orphyria </a:t>
            </a:r>
            <a:r>
              <a:rPr i="1" spc="-395" dirty="0"/>
              <a:t>cutanea</a:t>
            </a:r>
            <a:r>
              <a:rPr i="1" spc="-305" dirty="0"/>
              <a:t> </a:t>
            </a:r>
            <a:r>
              <a:rPr i="1" spc="-280" dirty="0"/>
              <a:t>tarda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39" y="1178052"/>
            <a:ext cx="4924044" cy="64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50464" y="1135380"/>
            <a:ext cx="3982212" cy="832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1561" y="1219961"/>
            <a:ext cx="4800600" cy="523240"/>
          </a:xfrm>
          <a:custGeom>
            <a:avLst/>
            <a:gdLst/>
            <a:ahLst/>
            <a:cxnLst/>
            <a:rect l="l" t="t" r="r" b="b"/>
            <a:pathLst>
              <a:path w="4800600" h="523239">
                <a:moveTo>
                  <a:pt x="0" y="522731"/>
                </a:moveTo>
                <a:lnTo>
                  <a:pt x="4800599" y="522731"/>
                </a:lnTo>
                <a:lnTo>
                  <a:pt x="4800599" y="0"/>
                </a:lnTo>
                <a:lnTo>
                  <a:pt x="0" y="0"/>
                </a:lnTo>
                <a:lnTo>
                  <a:pt x="0" y="52273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91561" y="1219961"/>
            <a:ext cx="4800600" cy="452688"/>
          </a:xfrm>
          <a:prstGeom prst="rect">
            <a:avLst/>
          </a:prstGeom>
          <a:ln w="38100">
            <a:solidFill>
              <a:srgbClr val="00AF5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615315">
              <a:lnSpc>
                <a:spcPct val="100000"/>
              </a:lnSpc>
              <a:spcBef>
                <a:spcPts val="170"/>
              </a:spcBef>
            </a:pPr>
            <a:r>
              <a:rPr sz="2800" b="1" i="1" spc="-160" dirty="0">
                <a:solidFill>
                  <a:srgbClr val="FFFFFF"/>
                </a:solidFill>
                <a:latin typeface="Trebuchet MS"/>
                <a:cs typeface="Trebuchet MS"/>
              </a:rPr>
              <a:t>coproporphyrinogen</a:t>
            </a:r>
            <a:r>
              <a:rPr sz="2800" b="1" i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12564" y="1812035"/>
            <a:ext cx="425196" cy="1319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9710" y="1831085"/>
            <a:ext cx="171450" cy="1066165"/>
          </a:xfrm>
          <a:custGeom>
            <a:avLst/>
            <a:gdLst/>
            <a:ahLst/>
            <a:cxnLst/>
            <a:rect l="l" t="t" r="r" b="b"/>
            <a:pathLst>
              <a:path w="171450" h="1066164">
                <a:moveTo>
                  <a:pt x="16446" y="895044"/>
                </a:moveTo>
                <a:lnTo>
                  <a:pt x="9251" y="897509"/>
                </a:lnTo>
                <a:lnTo>
                  <a:pt x="3643" y="902487"/>
                </a:lnTo>
                <a:lnTo>
                  <a:pt x="488" y="909050"/>
                </a:lnTo>
                <a:lnTo>
                  <a:pt x="0" y="916350"/>
                </a:lnTo>
                <a:lnTo>
                  <a:pt x="2393" y="923543"/>
                </a:lnTo>
                <a:lnTo>
                  <a:pt x="85451" y="1066038"/>
                </a:lnTo>
                <a:lnTo>
                  <a:pt x="107490" y="1028318"/>
                </a:lnTo>
                <a:lnTo>
                  <a:pt x="66401" y="1028318"/>
                </a:lnTo>
                <a:lnTo>
                  <a:pt x="66453" y="957680"/>
                </a:lnTo>
                <a:lnTo>
                  <a:pt x="35413" y="904366"/>
                </a:lnTo>
                <a:lnTo>
                  <a:pt x="30360" y="898687"/>
                </a:lnTo>
                <a:lnTo>
                  <a:pt x="23760" y="895508"/>
                </a:lnTo>
                <a:lnTo>
                  <a:pt x="16446" y="895044"/>
                </a:lnTo>
                <a:close/>
              </a:path>
              <a:path w="171450" h="1066164">
                <a:moveTo>
                  <a:pt x="66453" y="957680"/>
                </a:moveTo>
                <a:lnTo>
                  <a:pt x="66401" y="1028318"/>
                </a:lnTo>
                <a:lnTo>
                  <a:pt x="104501" y="1028318"/>
                </a:lnTo>
                <a:lnTo>
                  <a:pt x="104508" y="1018666"/>
                </a:lnTo>
                <a:lnTo>
                  <a:pt x="69068" y="1018666"/>
                </a:lnTo>
                <a:lnTo>
                  <a:pt x="85530" y="990446"/>
                </a:lnTo>
                <a:lnTo>
                  <a:pt x="66453" y="957680"/>
                </a:lnTo>
                <a:close/>
              </a:path>
              <a:path w="171450" h="1066164">
                <a:moveTo>
                  <a:pt x="154709" y="895169"/>
                </a:moveTo>
                <a:lnTo>
                  <a:pt x="104553" y="957835"/>
                </a:lnTo>
                <a:lnTo>
                  <a:pt x="104501" y="1028318"/>
                </a:lnTo>
                <a:lnTo>
                  <a:pt x="107490" y="1028318"/>
                </a:lnTo>
                <a:lnTo>
                  <a:pt x="168636" y="923671"/>
                </a:lnTo>
                <a:lnTo>
                  <a:pt x="171102" y="916477"/>
                </a:lnTo>
                <a:lnTo>
                  <a:pt x="170652" y="909177"/>
                </a:lnTo>
                <a:lnTo>
                  <a:pt x="167511" y="902614"/>
                </a:lnTo>
                <a:lnTo>
                  <a:pt x="161905" y="897636"/>
                </a:lnTo>
                <a:lnTo>
                  <a:pt x="154709" y="895169"/>
                </a:lnTo>
                <a:close/>
              </a:path>
              <a:path w="171450" h="1066164">
                <a:moveTo>
                  <a:pt x="85530" y="990446"/>
                </a:moveTo>
                <a:lnTo>
                  <a:pt x="69068" y="1018666"/>
                </a:lnTo>
                <a:lnTo>
                  <a:pt x="101961" y="1018666"/>
                </a:lnTo>
                <a:lnTo>
                  <a:pt x="85530" y="990446"/>
                </a:lnTo>
                <a:close/>
              </a:path>
              <a:path w="171450" h="1066164">
                <a:moveTo>
                  <a:pt x="104553" y="957835"/>
                </a:moveTo>
                <a:lnTo>
                  <a:pt x="85530" y="990446"/>
                </a:lnTo>
                <a:lnTo>
                  <a:pt x="101961" y="1018666"/>
                </a:lnTo>
                <a:lnTo>
                  <a:pt x="104508" y="1018666"/>
                </a:lnTo>
                <a:lnTo>
                  <a:pt x="104553" y="957835"/>
                </a:lnTo>
                <a:close/>
              </a:path>
              <a:path w="171450" h="1066164">
                <a:moveTo>
                  <a:pt x="105263" y="0"/>
                </a:moveTo>
                <a:lnTo>
                  <a:pt x="67163" y="0"/>
                </a:lnTo>
                <a:lnTo>
                  <a:pt x="66499" y="895044"/>
                </a:lnTo>
                <a:lnTo>
                  <a:pt x="66543" y="957835"/>
                </a:lnTo>
                <a:lnTo>
                  <a:pt x="85530" y="990446"/>
                </a:lnTo>
                <a:lnTo>
                  <a:pt x="104553" y="957835"/>
                </a:lnTo>
                <a:lnTo>
                  <a:pt x="105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3427" y="2967227"/>
            <a:ext cx="3817620" cy="531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155" y="201168"/>
            <a:ext cx="8324088" cy="810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0739" y="73152"/>
            <a:ext cx="5071871" cy="1231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3400" y="228600"/>
            <a:ext cx="8229600" cy="7162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8229600" cy="679673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17780" rIns="0" bIns="0" rtlCol="0">
            <a:spAutoFit/>
          </a:bodyPr>
          <a:lstStyle/>
          <a:p>
            <a:pPr marL="1948180">
              <a:lnSpc>
                <a:spcPct val="100000"/>
              </a:lnSpc>
              <a:spcBef>
                <a:spcPts val="140"/>
              </a:spcBef>
            </a:pPr>
            <a:r>
              <a:rPr i="1" spc="-425" dirty="0"/>
              <a:t>Hereditary </a:t>
            </a:r>
            <a:r>
              <a:rPr i="1" spc="-395" dirty="0"/>
              <a:t>cutaenia</a:t>
            </a:r>
            <a:r>
              <a:rPr i="1" spc="-235" dirty="0"/>
              <a:t> </a:t>
            </a:r>
            <a:r>
              <a:rPr i="1" spc="-280" dirty="0"/>
              <a:t>tarda</a:t>
            </a:r>
          </a:p>
        </p:txBody>
      </p:sp>
      <p:sp>
        <p:nvSpPr>
          <p:cNvPr id="13" name="object 13"/>
          <p:cNvSpPr/>
          <p:nvPr/>
        </p:nvSpPr>
        <p:spPr>
          <a:xfrm>
            <a:off x="5772911" y="1886711"/>
            <a:ext cx="2932176" cy="8671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9361" y="3582161"/>
            <a:ext cx="8610600" cy="3046730"/>
          </a:xfrm>
          <a:custGeom>
            <a:avLst/>
            <a:gdLst/>
            <a:ahLst/>
            <a:cxnLst/>
            <a:rect l="l" t="t" r="r" b="b"/>
            <a:pathLst>
              <a:path w="8610600" h="3046729">
                <a:moveTo>
                  <a:pt x="0" y="3046476"/>
                </a:moveTo>
                <a:lnTo>
                  <a:pt x="8610600" y="3046476"/>
                </a:lnTo>
                <a:lnTo>
                  <a:pt x="8610600" y="0"/>
                </a:lnTo>
                <a:lnTo>
                  <a:pt x="0" y="0"/>
                </a:lnTo>
                <a:lnTo>
                  <a:pt x="0" y="3046476"/>
                </a:lnTo>
                <a:close/>
              </a:path>
            </a:pathLst>
          </a:custGeom>
          <a:ln w="25907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255" y="3544823"/>
            <a:ext cx="649224" cy="6324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0811" y="3528059"/>
            <a:ext cx="3374136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54296" y="3528059"/>
            <a:ext cx="4162044" cy="6797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7340" y="1918157"/>
            <a:ext cx="8397747" cy="467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4935" algn="r">
              <a:lnSpc>
                <a:spcPct val="100000"/>
              </a:lnSpc>
              <a:spcBef>
                <a:spcPts val="100"/>
              </a:spcBef>
            </a:pPr>
            <a:r>
              <a:rPr sz="2400" b="1" i="1" spc="-155" dirty="0">
                <a:latin typeface="Trebuchet MS"/>
                <a:cs typeface="Trebuchet MS"/>
              </a:rPr>
              <a:t>Cop</a:t>
            </a:r>
            <a:r>
              <a:rPr sz="2400" b="1" i="1" spc="-140" dirty="0">
                <a:latin typeface="Trebuchet MS"/>
                <a:cs typeface="Trebuchet MS"/>
              </a:rPr>
              <a:t>r</a:t>
            </a:r>
            <a:r>
              <a:rPr sz="2400" b="1" i="1" spc="-110" dirty="0">
                <a:latin typeface="Trebuchet MS"/>
                <a:cs typeface="Trebuchet MS"/>
              </a:rPr>
              <a:t>oporp</a:t>
            </a:r>
            <a:r>
              <a:rPr sz="2400" b="1" i="1" spc="-180" dirty="0">
                <a:latin typeface="Trebuchet MS"/>
                <a:cs typeface="Trebuchet MS"/>
              </a:rPr>
              <a:t>h</a:t>
            </a:r>
            <a:r>
              <a:rPr sz="2400" b="1" i="1" spc="-130" dirty="0">
                <a:latin typeface="Trebuchet MS"/>
                <a:cs typeface="Trebuchet MS"/>
              </a:rPr>
              <a:t>yri</a:t>
            </a:r>
            <a:r>
              <a:rPr sz="2400" b="1" i="1" spc="-195" dirty="0">
                <a:latin typeface="Trebuchet MS"/>
                <a:cs typeface="Trebuchet MS"/>
              </a:rPr>
              <a:t>n</a:t>
            </a:r>
            <a:r>
              <a:rPr sz="2400" b="1" i="1" spc="-75" dirty="0">
                <a:latin typeface="Trebuchet MS"/>
                <a:cs typeface="Trebuchet MS"/>
              </a:rPr>
              <a:t>o</a:t>
            </a:r>
            <a:r>
              <a:rPr sz="2400" b="1" i="1" spc="-85" dirty="0">
                <a:latin typeface="Trebuchet MS"/>
                <a:cs typeface="Trebuchet MS"/>
              </a:rPr>
              <a:t>g</a:t>
            </a:r>
            <a:r>
              <a:rPr sz="2400" b="1" i="1" spc="-155" dirty="0">
                <a:latin typeface="Trebuchet MS"/>
                <a:cs typeface="Trebuchet MS"/>
              </a:rPr>
              <a:t>en</a:t>
            </a:r>
            <a:endParaRPr sz="2400" i="1" dirty="0">
              <a:latin typeface="Trebuchet MS"/>
              <a:cs typeface="Trebuchet MS"/>
            </a:endParaRPr>
          </a:p>
          <a:p>
            <a:pPr marL="5575935">
              <a:lnSpc>
                <a:spcPct val="100000"/>
              </a:lnSpc>
              <a:spcBef>
                <a:spcPts val="5"/>
              </a:spcBef>
            </a:pPr>
            <a:r>
              <a:rPr lang="ar-SA" sz="2400" b="1" i="1" spc="-135" dirty="0" smtClean="0">
                <a:latin typeface="Trebuchet MS"/>
                <a:cs typeface="Trebuchet MS"/>
              </a:rPr>
              <a:t>          </a:t>
            </a:r>
            <a:r>
              <a:rPr sz="2400" b="1" i="1" spc="-135" dirty="0" err="1" smtClean="0">
                <a:latin typeface="Trebuchet MS"/>
                <a:cs typeface="Trebuchet MS"/>
              </a:rPr>
              <a:t>oxidase</a:t>
            </a:r>
            <a:endParaRPr sz="2400" i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2994025">
              <a:lnSpc>
                <a:spcPct val="100000"/>
              </a:lnSpc>
            </a:pPr>
            <a:r>
              <a:rPr sz="2800" b="1" i="1" spc="-155" dirty="0">
                <a:solidFill>
                  <a:srgbClr val="FFFFFF"/>
                </a:solidFill>
                <a:latin typeface="Trebuchet MS"/>
                <a:cs typeface="Trebuchet MS"/>
              </a:rPr>
              <a:t>Protoporphyrinogen</a:t>
            </a:r>
            <a:r>
              <a:rPr sz="2800" b="1" i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 i="1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b="1" i="1" spc="-195" dirty="0">
                <a:solidFill>
                  <a:schemeClr val="tx2"/>
                </a:solidFill>
                <a:latin typeface="Arial"/>
                <a:cs typeface="Arial"/>
              </a:rPr>
              <a:t>Coproporphyrinogen </a:t>
            </a:r>
            <a:r>
              <a:rPr sz="2400" b="1" i="1" spc="-85" dirty="0">
                <a:solidFill>
                  <a:schemeClr val="tx2"/>
                </a:solidFill>
                <a:latin typeface="Arial"/>
                <a:cs typeface="Arial"/>
              </a:rPr>
              <a:t>lll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other </a:t>
            </a:r>
            <a:r>
              <a:rPr sz="2400" b="1" i="1" spc="-140" dirty="0">
                <a:solidFill>
                  <a:schemeClr val="tx2"/>
                </a:solidFill>
                <a:latin typeface="Arial"/>
                <a:cs typeface="Arial"/>
              </a:rPr>
              <a:t>intermediates </a:t>
            </a:r>
            <a:r>
              <a:rPr sz="2400" b="1" i="1" spc="-270" dirty="0">
                <a:solidFill>
                  <a:schemeClr val="tx2"/>
                </a:solidFill>
                <a:latin typeface="Arial"/>
                <a:cs typeface="Arial"/>
              </a:rPr>
              <a:t>(ALA </a:t>
            </a:r>
            <a:r>
              <a:rPr sz="2400" b="1" i="1" spc="-160" dirty="0">
                <a:solidFill>
                  <a:schemeClr val="tx2"/>
                </a:solidFill>
                <a:latin typeface="Arial"/>
                <a:cs typeface="Arial"/>
              </a:rPr>
              <a:t>and</a:t>
            </a:r>
            <a:r>
              <a:rPr sz="2400" b="1" i="1" spc="-47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2400" b="1" i="1" spc="-320" dirty="0">
                <a:solidFill>
                  <a:schemeClr val="tx2"/>
                </a:solidFill>
                <a:latin typeface="Arial"/>
                <a:cs typeface="Arial"/>
              </a:rPr>
              <a:t>PBC)</a:t>
            </a:r>
            <a:endParaRPr sz="24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i="1" spc="-105" dirty="0">
                <a:latin typeface="Arial"/>
                <a:cs typeface="Arial"/>
              </a:rPr>
              <a:t>excreted </a:t>
            </a:r>
            <a:r>
              <a:rPr sz="2400" i="1" spc="-30" dirty="0">
                <a:latin typeface="Arial"/>
                <a:cs typeface="Arial"/>
              </a:rPr>
              <a:t>in </a:t>
            </a:r>
            <a:r>
              <a:rPr sz="2400" b="1" i="1" spc="-150" dirty="0">
                <a:latin typeface="Trebuchet MS"/>
                <a:cs typeface="Trebuchet MS"/>
              </a:rPr>
              <a:t>urine </a:t>
            </a:r>
            <a:r>
              <a:rPr sz="2400" b="1" i="1" spc="-110" dirty="0">
                <a:latin typeface="Trebuchet MS"/>
                <a:cs typeface="Trebuchet MS"/>
              </a:rPr>
              <a:t>and</a:t>
            </a:r>
            <a:r>
              <a:rPr sz="2400" b="1" i="1" spc="-370" dirty="0">
                <a:latin typeface="Trebuchet MS"/>
                <a:cs typeface="Trebuchet MS"/>
              </a:rPr>
              <a:t> </a:t>
            </a:r>
            <a:r>
              <a:rPr sz="2400" b="1" i="1" spc="-150" dirty="0">
                <a:latin typeface="Trebuchet MS"/>
                <a:cs typeface="Trebuchet MS"/>
              </a:rPr>
              <a:t>feces</a:t>
            </a:r>
            <a:r>
              <a:rPr sz="2400" i="1" spc="-150" dirty="0">
                <a:latin typeface="Arial"/>
                <a:cs typeface="Arial"/>
              </a:rPr>
              <a:t>.</a:t>
            </a:r>
            <a:endParaRPr sz="2400" i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i="1" spc="-175" dirty="0">
                <a:latin typeface="Arial"/>
                <a:cs typeface="Arial"/>
              </a:rPr>
              <a:t>The </a:t>
            </a:r>
            <a:r>
              <a:rPr lang="en-US" sz="2400" i="1" spc="-175" dirty="0" smtClean="0">
                <a:latin typeface="Arial"/>
                <a:cs typeface="Arial"/>
              </a:rPr>
              <a:t> patients </a:t>
            </a:r>
            <a:r>
              <a:rPr sz="2400" i="1" spc="-5" dirty="0" smtClean="0">
                <a:latin typeface="Arial"/>
                <a:cs typeface="Arial"/>
              </a:rPr>
              <a:t>of </a:t>
            </a:r>
            <a:r>
              <a:rPr sz="2400" i="1" spc="-55" dirty="0">
                <a:latin typeface="Arial"/>
                <a:cs typeface="Arial"/>
              </a:rPr>
              <a:t>hereditary </a:t>
            </a:r>
            <a:r>
              <a:rPr sz="2400" i="1" spc="-75" dirty="0">
                <a:latin typeface="Arial"/>
                <a:cs typeface="Arial"/>
              </a:rPr>
              <a:t>coproporphyria </a:t>
            </a:r>
            <a:r>
              <a:rPr sz="2400" i="1" spc="-110" dirty="0">
                <a:latin typeface="Arial"/>
                <a:cs typeface="Arial"/>
              </a:rPr>
              <a:t>are</a:t>
            </a:r>
            <a:r>
              <a:rPr sz="2400" i="1" spc="-375" dirty="0">
                <a:latin typeface="Arial"/>
                <a:cs typeface="Arial"/>
              </a:rPr>
              <a:t> </a:t>
            </a:r>
            <a:r>
              <a:rPr sz="2400" b="1" i="1" spc="-135" dirty="0">
                <a:solidFill>
                  <a:srgbClr val="00AFEF"/>
                </a:solidFill>
                <a:latin typeface="Trebuchet MS"/>
                <a:cs typeface="Trebuchet MS"/>
              </a:rPr>
              <a:t>photosensitive.</a:t>
            </a:r>
            <a:endParaRPr sz="2400" i="1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buFont typeface="Wingdings"/>
              <a:buChar char=""/>
              <a:tabLst>
                <a:tab pos="353060" algn="l"/>
                <a:tab pos="1996439" algn="l"/>
              </a:tabLst>
            </a:pPr>
            <a:r>
              <a:rPr sz="2400" i="1" spc="-165" dirty="0">
                <a:latin typeface="Arial"/>
                <a:cs typeface="Arial"/>
              </a:rPr>
              <a:t>They</a:t>
            </a:r>
            <a:r>
              <a:rPr sz="2400" i="1" spc="-95" dirty="0">
                <a:latin typeface="Arial"/>
                <a:cs typeface="Arial"/>
              </a:rPr>
              <a:t> </a:t>
            </a:r>
            <a:r>
              <a:rPr sz="2400" i="1" spc="-50" dirty="0">
                <a:latin typeface="Arial"/>
                <a:cs typeface="Arial"/>
              </a:rPr>
              <a:t>exhibit	</a:t>
            </a:r>
            <a:r>
              <a:rPr sz="2400" i="1" spc="-30" dirty="0">
                <a:latin typeface="Arial"/>
                <a:cs typeface="Arial"/>
              </a:rPr>
              <a:t>the </a:t>
            </a:r>
            <a:r>
              <a:rPr sz="2400" b="1" i="1" spc="-150" dirty="0">
                <a:latin typeface="Trebuchet MS"/>
                <a:cs typeface="Trebuchet MS"/>
              </a:rPr>
              <a:t>clinical </a:t>
            </a:r>
            <a:r>
              <a:rPr sz="2400" b="1" i="1" spc="-125" dirty="0">
                <a:latin typeface="Trebuchet MS"/>
                <a:cs typeface="Trebuchet MS"/>
              </a:rPr>
              <a:t>manifestations </a:t>
            </a:r>
            <a:r>
              <a:rPr sz="2400" i="1" spc="-110" dirty="0">
                <a:latin typeface="Arial"/>
                <a:cs typeface="Arial"/>
              </a:rPr>
              <a:t>observed </a:t>
            </a:r>
            <a:r>
              <a:rPr sz="2400" i="1" spc="-30" dirty="0">
                <a:latin typeface="Arial"/>
                <a:cs typeface="Arial"/>
              </a:rPr>
              <a:t>in the</a:t>
            </a:r>
            <a:r>
              <a:rPr sz="2400" i="1" spc="-425" dirty="0">
                <a:latin typeface="Arial"/>
                <a:cs typeface="Arial"/>
              </a:rPr>
              <a:t> </a:t>
            </a:r>
            <a:r>
              <a:rPr lang="en-US" sz="2400" i="1" spc="-425" dirty="0" smtClean="0">
                <a:latin typeface="Arial"/>
                <a:cs typeface="Arial"/>
              </a:rPr>
              <a:t> </a:t>
            </a:r>
          </a:p>
          <a:p>
            <a:pPr marL="12700" marR="5080">
              <a:lnSpc>
                <a:spcPct val="100000"/>
              </a:lnSpc>
              <a:tabLst>
                <a:tab pos="353060" algn="l"/>
                <a:tab pos="1996439" algn="l"/>
              </a:tabLst>
            </a:pPr>
            <a:r>
              <a:rPr lang="en-US" sz="2400" i="1" spc="-425" dirty="0">
                <a:latin typeface="Arial"/>
                <a:cs typeface="Arial"/>
              </a:rPr>
              <a:t> </a:t>
            </a:r>
            <a:r>
              <a:rPr lang="en-US" sz="2400" i="1" spc="-425" dirty="0" smtClean="0">
                <a:latin typeface="Arial"/>
                <a:cs typeface="Arial"/>
              </a:rPr>
              <a:t>           </a:t>
            </a:r>
            <a:r>
              <a:rPr sz="2400" i="1" spc="-65" dirty="0" smtClean="0">
                <a:latin typeface="Arial"/>
                <a:cs typeface="Arial"/>
              </a:rPr>
              <a:t>patients  </a:t>
            </a:r>
            <a:r>
              <a:rPr sz="2400" i="1" spc="-5" dirty="0">
                <a:latin typeface="Arial"/>
                <a:cs typeface="Arial"/>
              </a:rPr>
              <a:t>of </a:t>
            </a:r>
            <a:r>
              <a:rPr sz="2400" b="1" i="1" spc="-155" dirty="0">
                <a:latin typeface="Trebuchet MS"/>
                <a:cs typeface="Trebuchet MS"/>
              </a:rPr>
              <a:t>acute </a:t>
            </a:r>
            <a:r>
              <a:rPr sz="2400" b="1" i="1" spc="-150" dirty="0">
                <a:latin typeface="Trebuchet MS"/>
                <a:cs typeface="Trebuchet MS"/>
              </a:rPr>
              <a:t>intermittent</a:t>
            </a:r>
            <a:r>
              <a:rPr sz="2400" b="1" i="1" spc="-335" dirty="0">
                <a:latin typeface="Trebuchet MS"/>
                <a:cs typeface="Trebuchet MS"/>
              </a:rPr>
              <a:t> </a:t>
            </a:r>
            <a:r>
              <a:rPr sz="2400" b="1" i="1" spc="-145" dirty="0">
                <a:latin typeface="Trebuchet MS"/>
                <a:cs typeface="Trebuchet MS"/>
              </a:rPr>
              <a:t>porphyria.</a:t>
            </a:r>
            <a:endParaRPr sz="2400" i="1" dirty="0">
              <a:latin typeface="Trebuchet MS"/>
              <a:cs typeface="Trebuchet MS"/>
            </a:endParaRPr>
          </a:p>
          <a:p>
            <a:pPr marL="352425" indent="-339725">
              <a:lnSpc>
                <a:spcPct val="100000"/>
              </a:lnSpc>
              <a:buFont typeface="Wingdings"/>
              <a:buChar char=""/>
              <a:tabLst>
                <a:tab pos="353060" algn="l"/>
              </a:tabLst>
            </a:pPr>
            <a:r>
              <a:rPr sz="2400" i="1" spc="-75" dirty="0">
                <a:latin typeface="Arial"/>
                <a:cs typeface="Arial"/>
              </a:rPr>
              <a:t>Infusion</a:t>
            </a:r>
            <a:r>
              <a:rPr sz="2400" i="1" spc="-130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of</a:t>
            </a:r>
            <a:r>
              <a:rPr sz="2400" i="1" spc="-125" dirty="0">
                <a:latin typeface="Arial"/>
                <a:cs typeface="Arial"/>
              </a:rPr>
              <a:t> </a:t>
            </a:r>
            <a:r>
              <a:rPr sz="2400" b="1" i="1" spc="-135" dirty="0">
                <a:solidFill>
                  <a:srgbClr val="FF0000"/>
                </a:solidFill>
                <a:latin typeface="Trebuchet MS"/>
                <a:cs typeface="Trebuchet MS"/>
              </a:rPr>
              <a:t>hematin</a:t>
            </a:r>
            <a:r>
              <a:rPr sz="2400" b="1" i="1" spc="-1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400" i="1" spc="-125" dirty="0">
                <a:latin typeface="Arial"/>
                <a:cs typeface="Arial"/>
              </a:rPr>
              <a:t>is </a:t>
            </a:r>
            <a:r>
              <a:rPr sz="2400" i="1" spc="-145" dirty="0">
                <a:latin typeface="Arial"/>
                <a:cs typeface="Arial"/>
              </a:rPr>
              <a:t>used</a:t>
            </a:r>
            <a:r>
              <a:rPr sz="2400" i="1" spc="-125" dirty="0">
                <a:latin typeface="Arial"/>
                <a:cs typeface="Arial"/>
              </a:rPr>
              <a:t> </a:t>
            </a:r>
            <a:r>
              <a:rPr sz="2400" i="1" spc="20" dirty="0">
                <a:latin typeface="Arial"/>
                <a:cs typeface="Arial"/>
              </a:rPr>
              <a:t>to</a:t>
            </a:r>
            <a:r>
              <a:rPr sz="2400" i="1" spc="-135" dirty="0">
                <a:latin typeface="Arial"/>
                <a:cs typeface="Arial"/>
              </a:rPr>
              <a:t> </a:t>
            </a:r>
            <a:r>
              <a:rPr sz="2400" i="1" spc="-45" dirty="0">
                <a:latin typeface="Arial"/>
                <a:cs typeface="Arial"/>
              </a:rPr>
              <a:t>control</a:t>
            </a:r>
            <a:r>
              <a:rPr sz="2400" i="1" spc="-150" dirty="0">
                <a:latin typeface="Arial"/>
                <a:cs typeface="Arial"/>
              </a:rPr>
              <a:t> </a:t>
            </a:r>
            <a:r>
              <a:rPr sz="2400" i="1" spc="-50" dirty="0">
                <a:latin typeface="Arial"/>
                <a:cs typeface="Arial"/>
              </a:rPr>
              <a:t>this</a:t>
            </a:r>
            <a:r>
              <a:rPr sz="2400" i="1" spc="-125" dirty="0">
                <a:latin typeface="Arial"/>
                <a:cs typeface="Arial"/>
              </a:rPr>
              <a:t> </a:t>
            </a:r>
            <a:r>
              <a:rPr sz="2400" i="1" spc="-100" dirty="0">
                <a:latin typeface="Arial"/>
                <a:cs typeface="Arial"/>
              </a:rPr>
              <a:t>disorder.</a:t>
            </a:r>
            <a:endParaRPr sz="2400" i="1" dirty="0">
              <a:latin typeface="Arial"/>
              <a:cs typeface="Arial"/>
            </a:endParaRPr>
          </a:p>
          <a:p>
            <a:pPr marL="12700" marR="1492250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421005" algn="l"/>
                <a:tab pos="421640" algn="l"/>
              </a:tabLst>
            </a:pPr>
            <a:r>
              <a:rPr sz="2400" i="1" spc="-85" dirty="0">
                <a:solidFill>
                  <a:srgbClr val="FF0000"/>
                </a:solidFill>
                <a:latin typeface="Arial"/>
                <a:cs typeface="Arial"/>
              </a:rPr>
              <a:t>Hematin </a:t>
            </a:r>
            <a:r>
              <a:rPr sz="2400" i="1" spc="-40" dirty="0">
                <a:latin typeface="Arial"/>
                <a:cs typeface="Arial"/>
              </a:rPr>
              <a:t>inhibits</a:t>
            </a:r>
            <a:r>
              <a:rPr sz="2400" i="1" spc="-4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400" b="1" i="1" u="heavy" spc="-340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Arial"/>
                <a:cs typeface="Arial"/>
              </a:rPr>
              <a:t>ALA </a:t>
            </a:r>
            <a:r>
              <a:rPr sz="2400" b="1" i="1" u="heavy" spc="-210" dirty="0">
                <a:solidFill>
                  <a:srgbClr val="5F497A"/>
                </a:solidFill>
                <a:uFill>
                  <a:solidFill>
                    <a:srgbClr val="5F497A"/>
                  </a:solidFill>
                </a:uFill>
                <a:latin typeface="Arial"/>
                <a:cs typeface="Arial"/>
              </a:rPr>
              <a:t>synthase</a:t>
            </a:r>
            <a:r>
              <a:rPr sz="2400" b="1" i="1" spc="-210" dirty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2400" i="1" spc="-114" dirty="0">
                <a:latin typeface="Arial"/>
                <a:cs typeface="Arial"/>
              </a:rPr>
              <a:t>and </a:t>
            </a:r>
            <a:r>
              <a:rPr sz="2400" i="1" spc="-70" dirty="0">
                <a:latin typeface="Arial"/>
                <a:cs typeface="Arial"/>
              </a:rPr>
              <a:t>thus </a:t>
            </a:r>
            <a:r>
              <a:rPr sz="2400" i="1" spc="-125" dirty="0">
                <a:latin typeface="Arial"/>
                <a:cs typeface="Arial"/>
              </a:rPr>
              <a:t>reduces </a:t>
            </a:r>
            <a:r>
              <a:rPr sz="2400" i="1" spc="-30" dirty="0">
                <a:latin typeface="Arial"/>
                <a:cs typeface="Arial"/>
              </a:rPr>
              <a:t>the  </a:t>
            </a:r>
            <a:endParaRPr lang="en-US" sz="2400" i="1" spc="-30" dirty="0" smtClean="0">
              <a:latin typeface="Arial"/>
              <a:cs typeface="Arial"/>
            </a:endParaRPr>
          </a:p>
          <a:p>
            <a:pPr marL="12700" marR="1492250">
              <a:lnSpc>
                <a:spcPct val="100000"/>
              </a:lnSpc>
              <a:buClr>
                <a:srgbClr val="000000"/>
              </a:buClr>
              <a:tabLst>
                <a:tab pos="421005" algn="l"/>
                <a:tab pos="421640" algn="l"/>
              </a:tabLst>
            </a:pPr>
            <a:r>
              <a:rPr lang="en-US" sz="2400" i="1" spc="-30" dirty="0">
                <a:latin typeface="Arial"/>
                <a:cs typeface="Arial"/>
              </a:rPr>
              <a:t> </a:t>
            </a:r>
            <a:r>
              <a:rPr lang="en-US" sz="2400" i="1" spc="-30" dirty="0" smtClean="0">
                <a:latin typeface="Arial"/>
                <a:cs typeface="Arial"/>
              </a:rPr>
              <a:t>   </a:t>
            </a:r>
            <a:r>
              <a:rPr sz="2400" i="1" spc="-85" dirty="0" smtClean="0">
                <a:latin typeface="Arial"/>
                <a:cs typeface="Arial"/>
              </a:rPr>
              <a:t>accumulation </a:t>
            </a:r>
            <a:r>
              <a:rPr sz="2400" i="1" spc="-5" dirty="0">
                <a:latin typeface="Arial"/>
                <a:cs typeface="Arial"/>
              </a:rPr>
              <a:t>of </a:t>
            </a:r>
            <a:r>
              <a:rPr sz="2400" i="1" spc="-100" dirty="0">
                <a:latin typeface="Arial"/>
                <a:cs typeface="Arial"/>
              </a:rPr>
              <a:t>various</a:t>
            </a:r>
            <a:r>
              <a:rPr sz="2400" i="1" spc="-335" dirty="0">
                <a:latin typeface="Arial"/>
                <a:cs typeface="Arial"/>
              </a:rPr>
              <a:t> </a:t>
            </a:r>
            <a:r>
              <a:rPr sz="2400" i="1" spc="-65" dirty="0">
                <a:latin typeface="Arial"/>
                <a:cs typeface="Arial"/>
              </a:rPr>
              <a:t>intermediates.</a:t>
            </a:r>
            <a:endParaRPr sz="24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050036"/>
            <a:ext cx="4808220" cy="113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03550" y="1153413"/>
            <a:ext cx="354965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50" dirty="0">
                <a:solidFill>
                  <a:srgbClr val="FFFFFF"/>
                </a:solidFill>
                <a:latin typeface="Trebuchet MS"/>
                <a:cs typeface="Trebuchet MS"/>
              </a:rPr>
              <a:t>Protoporphyrinogen</a:t>
            </a:r>
            <a:r>
              <a:rPr sz="2800" b="1" i="1" spc="-2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35" dirty="0">
                <a:solidFill>
                  <a:srgbClr val="FFFFFF"/>
                </a:solidFill>
                <a:latin typeface="Trebuchet MS"/>
                <a:cs typeface="Trebuchet MS"/>
              </a:rPr>
              <a:t>III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60164" y="1658111"/>
            <a:ext cx="425196" cy="139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7384" y="1677161"/>
            <a:ext cx="171450" cy="1143635"/>
          </a:xfrm>
          <a:custGeom>
            <a:avLst/>
            <a:gdLst/>
            <a:ahLst/>
            <a:cxnLst/>
            <a:rect l="l" t="t" r="r" b="b"/>
            <a:pathLst>
              <a:path w="171450" h="1143635">
                <a:moveTo>
                  <a:pt x="16498" y="972006"/>
                </a:moveTo>
                <a:lnTo>
                  <a:pt x="9304" y="974471"/>
                </a:lnTo>
                <a:lnTo>
                  <a:pt x="3679" y="979449"/>
                </a:lnTo>
                <a:lnTo>
                  <a:pt x="494" y="986012"/>
                </a:lnTo>
                <a:lnTo>
                  <a:pt x="0" y="993312"/>
                </a:lnTo>
                <a:lnTo>
                  <a:pt x="2446" y="1000505"/>
                </a:lnTo>
                <a:lnTo>
                  <a:pt x="85377" y="1143127"/>
                </a:lnTo>
                <a:lnTo>
                  <a:pt x="107505" y="1105280"/>
                </a:lnTo>
                <a:lnTo>
                  <a:pt x="66327" y="1105280"/>
                </a:lnTo>
                <a:lnTo>
                  <a:pt x="66433" y="1034792"/>
                </a:lnTo>
                <a:lnTo>
                  <a:pt x="35339" y="981328"/>
                </a:lnTo>
                <a:lnTo>
                  <a:pt x="30360" y="975649"/>
                </a:lnTo>
                <a:lnTo>
                  <a:pt x="23798" y="972470"/>
                </a:lnTo>
                <a:lnTo>
                  <a:pt x="16498" y="972006"/>
                </a:lnTo>
                <a:close/>
              </a:path>
              <a:path w="171450" h="1143635">
                <a:moveTo>
                  <a:pt x="66433" y="1034792"/>
                </a:moveTo>
                <a:lnTo>
                  <a:pt x="66327" y="1105280"/>
                </a:lnTo>
                <a:lnTo>
                  <a:pt x="104427" y="1105280"/>
                </a:lnTo>
                <a:lnTo>
                  <a:pt x="104441" y="1095755"/>
                </a:lnTo>
                <a:lnTo>
                  <a:pt x="68994" y="1095628"/>
                </a:lnTo>
                <a:lnTo>
                  <a:pt x="85453" y="1067498"/>
                </a:lnTo>
                <a:lnTo>
                  <a:pt x="66433" y="1034792"/>
                </a:lnTo>
                <a:close/>
              </a:path>
              <a:path w="171450" h="1143635">
                <a:moveTo>
                  <a:pt x="154709" y="972133"/>
                </a:moveTo>
                <a:lnTo>
                  <a:pt x="104532" y="1034889"/>
                </a:lnTo>
                <a:lnTo>
                  <a:pt x="104427" y="1105280"/>
                </a:lnTo>
                <a:lnTo>
                  <a:pt x="107505" y="1105280"/>
                </a:lnTo>
                <a:lnTo>
                  <a:pt x="168689" y="1000633"/>
                </a:lnTo>
                <a:lnTo>
                  <a:pt x="171154" y="993511"/>
                </a:lnTo>
                <a:lnTo>
                  <a:pt x="170689" y="986234"/>
                </a:lnTo>
                <a:lnTo>
                  <a:pt x="167511" y="979648"/>
                </a:lnTo>
                <a:lnTo>
                  <a:pt x="161831" y="974598"/>
                </a:lnTo>
                <a:lnTo>
                  <a:pt x="154709" y="972133"/>
                </a:lnTo>
                <a:close/>
              </a:path>
              <a:path w="171450" h="1143635">
                <a:moveTo>
                  <a:pt x="85453" y="1067498"/>
                </a:moveTo>
                <a:lnTo>
                  <a:pt x="68994" y="1095628"/>
                </a:lnTo>
                <a:lnTo>
                  <a:pt x="101887" y="1095755"/>
                </a:lnTo>
                <a:lnTo>
                  <a:pt x="85453" y="1067498"/>
                </a:lnTo>
                <a:close/>
              </a:path>
              <a:path w="171450" h="1143635">
                <a:moveTo>
                  <a:pt x="104532" y="1034889"/>
                </a:moveTo>
                <a:lnTo>
                  <a:pt x="85453" y="1067498"/>
                </a:lnTo>
                <a:lnTo>
                  <a:pt x="101887" y="1095755"/>
                </a:lnTo>
                <a:lnTo>
                  <a:pt x="104441" y="1095755"/>
                </a:lnTo>
                <a:lnTo>
                  <a:pt x="104532" y="1034889"/>
                </a:lnTo>
                <a:close/>
              </a:path>
              <a:path w="171450" h="1143635">
                <a:moveTo>
                  <a:pt x="106078" y="0"/>
                </a:moveTo>
                <a:lnTo>
                  <a:pt x="67978" y="0"/>
                </a:lnTo>
                <a:lnTo>
                  <a:pt x="66526" y="972006"/>
                </a:lnTo>
                <a:lnTo>
                  <a:pt x="66489" y="1034889"/>
                </a:lnTo>
                <a:lnTo>
                  <a:pt x="85453" y="1067498"/>
                </a:lnTo>
                <a:lnTo>
                  <a:pt x="104532" y="1034889"/>
                </a:lnTo>
                <a:lnTo>
                  <a:pt x="1060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98292" y="2726435"/>
            <a:ext cx="3454907" cy="1135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58561" y="1829561"/>
            <a:ext cx="3048000" cy="764312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200"/>
              </a:spcBef>
            </a:pPr>
            <a:r>
              <a:rPr sz="2400" b="1" i="1" spc="-130" dirty="0">
                <a:latin typeface="Trebuchet MS"/>
                <a:cs typeface="Trebuchet MS"/>
              </a:rPr>
              <a:t>Protoporphyrinogen</a:t>
            </a:r>
            <a:endParaRPr sz="2400" i="1" dirty="0">
              <a:latin typeface="Trebuchet MS"/>
              <a:cs typeface="Trebuchet MS"/>
            </a:endParaRPr>
          </a:p>
          <a:p>
            <a:pPr marL="774065">
              <a:lnSpc>
                <a:spcPct val="100000"/>
              </a:lnSpc>
            </a:pPr>
            <a:r>
              <a:rPr sz="2400" b="1" i="1" spc="-135" dirty="0">
                <a:latin typeface="Trebuchet MS"/>
                <a:cs typeface="Trebuchet MS"/>
              </a:rPr>
              <a:t>oxidase</a:t>
            </a:r>
            <a:endParaRPr sz="2400" i="1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9955" y="201168"/>
            <a:ext cx="8324088" cy="7802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6792" y="57911"/>
            <a:ext cx="4277867" cy="1231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" y="228600"/>
            <a:ext cx="8229600" cy="685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440940">
              <a:lnSpc>
                <a:spcPct val="100000"/>
              </a:lnSpc>
              <a:spcBef>
                <a:spcPts val="20"/>
              </a:spcBef>
            </a:pPr>
            <a:r>
              <a:rPr i="1" spc="-480" dirty="0"/>
              <a:t>Variegate</a:t>
            </a:r>
            <a:r>
              <a:rPr i="1" spc="-330" dirty="0"/>
              <a:t> </a:t>
            </a:r>
            <a:r>
              <a:rPr i="1" spc="-400" dirty="0"/>
              <a:t>porphyria</a:t>
            </a:r>
          </a:p>
        </p:txBody>
      </p:sp>
      <p:sp>
        <p:nvSpPr>
          <p:cNvPr id="12" name="object 12"/>
          <p:cNvSpPr/>
          <p:nvPr/>
        </p:nvSpPr>
        <p:spPr>
          <a:xfrm>
            <a:off x="305561" y="3429761"/>
            <a:ext cx="8534400" cy="3416935"/>
          </a:xfrm>
          <a:custGeom>
            <a:avLst/>
            <a:gdLst/>
            <a:ahLst/>
            <a:cxnLst/>
            <a:rect l="l" t="t" r="r" b="b"/>
            <a:pathLst>
              <a:path w="8534400" h="3416934">
                <a:moveTo>
                  <a:pt x="0" y="3416808"/>
                </a:moveTo>
                <a:lnTo>
                  <a:pt x="8534400" y="3416808"/>
                </a:lnTo>
                <a:lnTo>
                  <a:pt x="8534400" y="0"/>
                </a:lnTo>
                <a:lnTo>
                  <a:pt x="0" y="0"/>
                </a:lnTo>
                <a:lnTo>
                  <a:pt x="0" y="341680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228600" y="2590800"/>
            <a:ext cx="8915400" cy="417806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2960370">
              <a:lnSpc>
                <a:spcPct val="100000"/>
              </a:lnSpc>
              <a:spcBef>
                <a:spcPts val="1800"/>
              </a:spcBef>
            </a:pPr>
            <a:r>
              <a:rPr i="1" spc="-160" dirty="0"/>
              <a:t>Protoporphyrin</a:t>
            </a:r>
            <a:r>
              <a:rPr i="1" spc="-200" dirty="0"/>
              <a:t> </a:t>
            </a:r>
            <a:r>
              <a:rPr i="1" spc="-90" dirty="0"/>
              <a:t>IX</a:t>
            </a:r>
          </a:p>
          <a:p>
            <a:pPr marL="12700">
              <a:lnSpc>
                <a:spcPct val="100000"/>
              </a:lnSpc>
              <a:spcBef>
                <a:spcPts val="1470"/>
              </a:spcBef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b="0" i="1" spc="-17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2400" b="0" i="1" spc="-140" dirty="0">
                <a:solidFill>
                  <a:srgbClr val="000000"/>
                </a:solidFill>
                <a:latin typeface="Arial"/>
                <a:cs typeface="Arial"/>
              </a:rPr>
              <a:t>enzyme </a:t>
            </a:r>
            <a:r>
              <a:rPr sz="2400" i="1" spc="-170" dirty="0">
                <a:solidFill>
                  <a:srgbClr val="6F2F9F"/>
                </a:solidFill>
                <a:latin typeface="Arial"/>
                <a:cs typeface="Arial"/>
              </a:rPr>
              <a:t>protoporphyrinogen </a:t>
            </a:r>
            <a:r>
              <a:rPr sz="2400" i="1" spc="-200" dirty="0">
                <a:solidFill>
                  <a:srgbClr val="6F2F9F"/>
                </a:solidFill>
                <a:latin typeface="Arial"/>
                <a:cs typeface="Arial"/>
              </a:rPr>
              <a:t>oxidase </a:t>
            </a:r>
            <a:r>
              <a:rPr sz="2400" b="0" i="1" spc="-125" dirty="0">
                <a:solidFill>
                  <a:srgbClr val="000000"/>
                </a:solidFill>
                <a:latin typeface="Arial"/>
                <a:cs typeface="Arial"/>
              </a:rPr>
              <a:t>is </a:t>
            </a:r>
            <a:r>
              <a:rPr sz="2400" b="0" i="1" spc="-80" dirty="0">
                <a:solidFill>
                  <a:srgbClr val="000000"/>
                </a:solidFill>
                <a:latin typeface="Arial"/>
                <a:cs typeface="Arial"/>
              </a:rPr>
              <a:t>defective </a:t>
            </a:r>
            <a:r>
              <a:rPr sz="2400" b="0" i="1" spc="-3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400" b="0" i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45" dirty="0">
                <a:solidFill>
                  <a:srgbClr val="000000"/>
                </a:solidFill>
                <a:latin typeface="Arial"/>
                <a:cs typeface="Arial"/>
              </a:rPr>
              <a:t>this</a:t>
            </a:r>
            <a:endParaRPr sz="2400" i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400" b="0" i="1" spc="-100" dirty="0" smtClean="0">
                <a:solidFill>
                  <a:srgbClr val="000000"/>
                </a:solidFill>
                <a:latin typeface="Arial"/>
                <a:cs typeface="Arial"/>
              </a:rPr>
              <a:t>     </a:t>
            </a:r>
            <a:r>
              <a:rPr sz="2400" b="0" i="1" spc="-100" dirty="0" smtClean="0">
                <a:solidFill>
                  <a:srgbClr val="000000"/>
                </a:solidFill>
                <a:latin typeface="Arial"/>
                <a:cs typeface="Arial"/>
              </a:rPr>
              <a:t>disorder</a:t>
            </a:r>
            <a:r>
              <a:rPr sz="2400" b="0" i="1" spc="-1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sz="2400" i="1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0" i="1" spc="-165" dirty="0">
                <a:solidFill>
                  <a:srgbClr val="000000"/>
                </a:solidFill>
                <a:latin typeface="Arial"/>
                <a:cs typeface="Arial"/>
              </a:rPr>
              <a:t>Due </a:t>
            </a:r>
            <a:r>
              <a:rPr sz="2400" b="0" i="1" spc="20" dirty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sz="2400" b="0" i="1" spc="-50" dirty="0">
                <a:solidFill>
                  <a:srgbClr val="000000"/>
                </a:solidFill>
                <a:latin typeface="Arial"/>
                <a:cs typeface="Arial"/>
              </a:rPr>
              <a:t>this </a:t>
            </a:r>
            <a:r>
              <a:rPr sz="2400" b="0" i="1" spc="-110" dirty="0">
                <a:solidFill>
                  <a:srgbClr val="000000"/>
                </a:solidFill>
                <a:latin typeface="Arial"/>
                <a:cs typeface="Arial"/>
              </a:rPr>
              <a:t>blockade, </a:t>
            </a:r>
            <a:r>
              <a:rPr sz="2400" i="1" spc="-165" dirty="0">
                <a:solidFill>
                  <a:srgbClr val="6F2F9F"/>
                </a:solidFill>
                <a:latin typeface="Arial"/>
                <a:cs typeface="Arial"/>
              </a:rPr>
              <a:t>protoporphyrin </a:t>
            </a:r>
            <a:r>
              <a:rPr sz="2400" i="1" spc="-180" dirty="0">
                <a:solidFill>
                  <a:srgbClr val="6F2F9F"/>
                </a:solidFill>
                <a:latin typeface="Arial"/>
                <a:cs typeface="Arial"/>
              </a:rPr>
              <a:t>lX </a:t>
            </a:r>
            <a:r>
              <a:rPr sz="2400" b="0" i="1" spc="-60" dirty="0">
                <a:solidFill>
                  <a:srgbClr val="000000"/>
                </a:solidFill>
                <a:latin typeface="Arial"/>
                <a:cs typeface="Arial"/>
              </a:rPr>
              <a:t>required </a:t>
            </a:r>
            <a:r>
              <a:rPr sz="2400" b="0" i="1" spc="-10" dirty="0">
                <a:solidFill>
                  <a:srgbClr val="000000"/>
                </a:solidFill>
                <a:latin typeface="Arial"/>
                <a:cs typeface="Arial"/>
              </a:rPr>
              <a:t>for </a:t>
            </a:r>
            <a:r>
              <a:rPr sz="2400" b="0" i="1" spc="-3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400" b="0" i="1" spc="-3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35" dirty="0">
                <a:solidFill>
                  <a:srgbClr val="000000"/>
                </a:solidFill>
                <a:latin typeface="Arial"/>
                <a:cs typeface="Arial"/>
              </a:rPr>
              <a:t>ultimate  </a:t>
            </a:r>
            <a:r>
              <a:rPr lang="en-US" sz="2400" b="0" i="1" spc="-35" dirty="0" smtClean="0"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  <a:p>
            <a:pPr marL="12700" marR="5080">
              <a:lnSpc>
                <a:spcPct val="100000"/>
              </a:lnSpc>
              <a:buSzPct val="95833"/>
              <a:tabLst>
                <a:tab pos="285115" algn="l"/>
              </a:tabLst>
            </a:pPr>
            <a:r>
              <a:rPr lang="en-US" sz="2400" b="0" i="1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1" spc="-35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sz="2400" b="0" i="1" spc="-125" dirty="0" smtClean="0">
                <a:solidFill>
                  <a:srgbClr val="000000"/>
                </a:solidFill>
                <a:latin typeface="Arial"/>
                <a:cs typeface="Arial"/>
              </a:rPr>
              <a:t>synthesis </a:t>
            </a:r>
            <a:r>
              <a:rPr sz="2400" b="0" i="1" spc="-1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2400" b="0" i="1" spc="-155" dirty="0">
                <a:solidFill>
                  <a:srgbClr val="000000"/>
                </a:solidFill>
                <a:latin typeface="Arial"/>
                <a:cs typeface="Arial"/>
              </a:rPr>
              <a:t>Heme </a:t>
            </a:r>
            <a:r>
              <a:rPr sz="2400" b="0" i="1" spc="-125" dirty="0">
                <a:solidFill>
                  <a:srgbClr val="000000"/>
                </a:solidFill>
                <a:latin typeface="Arial"/>
                <a:cs typeface="Arial"/>
              </a:rPr>
              <a:t>is </a:t>
            </a:r>
            <a:r>
              <a:rPr sz="2400" b="0" i="1" spc="-10" dirty="0">
                <a:solidFill>
                  <a:srgbClr val="000000"/>
                </a:solidFill>
                <a:latin typeface="Arial"/>
                <a:cs typeface="Arial"/>
              </a:rPr>
              <a:t>not</a:t>
            </a:r>
            <a:r>
              <a:rPr sz="2400" b="0" i="1" spc="-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90" dirty="0">
                <a:solidFill>
                  <a:srgbClr val="000000"/>
                </a:solidFill>
                <a:latin typeface="Arial"/>
                <a:cs typeface="Arial"/>
              </a:rPr>
              <a:t>produced.</a:t>
            </a:r>
            <a:endParaRPr sz="2400" i="1" dirty="0">
              <a:latin typeface="Arial"/>
              <a:cs typeface="Arial"/>
            </a:endParaRPr>
          </a:p>
          <a:p>
            <a:pPr marL="12700" marR="31115" algn="just">
              <a:lnSpc>
                <a:spcPct val="100000"/>
              </a:lnSpc>
              <a:buSzPct val="95833"/>
              <a:buFont typeface="Wingdings"/>
              <a:buChar char=""/>
              <a:tabLst>
                <a:tab pos="285750" algn="l"/>
              </a:tabLst>
            </a:pPr>
            <a:r>
              <a:rPr sz="2400" b="0" i="1" spc="-85" dirty="0">
                <a:solidFill>
                  <a:srgbClr val="000000"/>
                </a:solidFill>
                <a:latin typeface="Arial"/>
                <a:cs typeface="Arial"/>
              </a:rPr>
              <a:t>Almost </a:t>
            </a:r>
            <a:r>
              <a:rPr sz="2400" i="1" spc="-110" dirty="0">
                <a:solidFill>
                  <a:srgbClr val="C00000"/>
                </a:solidFill>
              </a:rPr>
              <a:t>all </a:t>
            </a:r>
            <a:r>
              <a:rPr sz="2400" i="1" spc="-150" dirty="0">
                <a:solidFill>
                  <a:srgbClr val="C00000"/>
                </a:solidFill>
              </a:rPr>
              <a:t>the </a:t>
            </a:r>
            <a:r>
              <a:rPr sz="2400" i="1" spc="-145" dirty="0">
                <a:solidFill>
                  <a:srgbClr val="C00000"/>
                </a:solidFill>
              </a:rPr>
              <a:t>intermediates </a:t>
            </a:r>
            <a:r>
              <a:rPr sz="2400" i="1" spc="-130" dirty="0">
                <a:solidFill>
                  <a:srgbClr val="C00000"/>
                </a:solidFill>
              </a:rPr>
              <a:t>(porphobilinogen,</a:t>
            </a:r>
            <a:r>
              <a:rPr sz="2400" i="1" spc="-360" dirty="0">
                <a:solidFill>
                  <a:srgbClr val="C00000"/>
                </a:solidFill>
              </a:rPr>
              <a:t> </a:t>
            </a:r>
            <a:r>
              <a:rPr sz="2400" i="1" spc="-145" dirty="0">
                <a:solidFill>
                  <a:srgbClr val="C00000"/>
                </a:solidFill>
              </a:rPr>
              <a:t>coproporphyrin,  </a:t>
            </a:r>
            <a:r>
              <a:rPr lang="en-US" sz="2400" i="1" spc="-145" dirty="0" smtClean="0">
                <a:solidFill>
                  <a:srgbClr val="C00000"/>
                </a:solidFill>
              </a:rPr>
              <a:t>  </a:t>
            </a:r>
          </a:p>
          <a:p>
            <a:pPr marL="12700" marR="31115" algn="just">
              <a:lnSpc>
                <a:spcPct val="100000"/>
              </a:lnSpc>
              <a:buSzPct val="95833"/>
              <a:tabLst>
                <a:tab pos="285750" algn="l"/>
              </a:tabLst>
            </a:pPr>
            <a:r>
              <a:rPr lang="en-US" sz="2400" i="1" spc="-145" dirty="0">
                <a:solidFill>
                  <a:srgbClr val="C00000"/>
                </a:solidFill>
              </a:rPr>
              <a:t> </a:t>
            </a:r>
            <a:r>
              <a:rPr lang="en-US" sz="2400" i="1" spc="-145" dirty="0" smtClean="0">
                <a:solidFill>
                  <a:srgbClr val="C00000"/>
                </a:solidFill>
              </a:rPr>
              <a:t>  </a:t>
            </a:r>
            <a:r>
              <a:rPr sz="2400" i="1" spc="-145" dirty="0" smtClean="0">
                <a:solidFill>
                  <a:srgbClr val="C00000"/>
                </a:solidFill>
              </a:rPr>
              <a:t>uroporphyrin</a:t>
            </a:r>
            <a:r>
              <a:rPr sz="2400" i="1" spc="-145" dirty="0">
                <a:solidFill>
                  <a:srgbClr val="C00000"/>
                </a:solidFill>
              </a:rPr>
              <a:t>, </a:t>
            </a:r>
            <a:r>
              <a:rPr sz="2400" i="1" spc="-130" dirty="0">
                <a:solidFill>
                  <a:srgbClr val="C00000"/>
                </a:solidFill>
              </a:rPr>
              <a:t>protoporphyrin </a:t>
            </a:r>
            <a:r>
              <a:rPr sz="2400" i="1" spc="-190" dirty="0">
                <a:solidFill>
                  <a:srgbClr val="C00000"/>
                </a:solidFill>
              </a:rPr>
              <a:t>etc.) </a:t>
            </a:r>
            <a:r>
              <a:rPr sz="2400" b="0" i="1" spc="-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2400" b="0" i="1" spc="-155" dirty="0">
                <a:solidFill>
                  <a:srgbClr val="000000"/>
                </a:solidFill>
                <a:latin typeface="Arial"/>
                <a:cs typeface="Arial"/>
              </a:rPr>
              <a:t>Heme </a:t>
            </a:r>
            <a:r>
              <a:rPr sz="2400" b="0" i="1" spc="-125" dirty="0">
                <a:solidFill>
                  <a:srgbClr val="000000"/>
                </a:solidFill>
                <a:latin typeface="Arial"/>
                <a:cs typeface="Arial"/>
              </a:rPr>
              <a:t>synthesis </a:t>
            </a:r>
            <a:r>
              <a:rPr sz="2400" b="0" i="1" spc="-105" dirty="0">
                <a:solidFill>
                  <a:srgbClr val="000000"/>
                </a:solidFill>
                <a:latin typeface="Arial"/>
                <a:cs typeface="Arial"/>
              </a:rPr>
              <a:t>accumulate </a:t>
            </a:r>
            <a:endParaRPr lang="en-US" sz="2400" b="0" i="1" spc="-105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31115" algn="just">
              <a:lnSpc>
                <a:spcPct val="100000"/>
              </a:lnSpc>
              <a:buSzPct val="95833"/>
              <a:tabLst>
                <a:tab pos="285750" algn="l"/>
              </a:tabLst>
            </a:pPr>
            <a:r>
              <a:rPr sz="2400" b="0" i="1" spc="-10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b="0" i="1" spc="-105" dirty="0" smtClean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sz="2400" b="0" i="1" spc="-30" dirty="0" smtClean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400" b="0" i="1" spc="-12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3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400" b="0" i="1" spc="-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90" dirty="0">
                <a:solidFill>
                  <a:srgbClr val="000000"/>
                </a:solidFill>
                <a:latin typeface="Arial"/>
                <a:cs typeface="Arial"/>
              </a:rPr>
              <a:t>body</a:t>
            </a:r>
            <a:r>
              <a:rPr sz="2400" b="0" i="1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114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400" b="0" i="1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11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2400" b="0" i="1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105" dirty="0">
                <a:solidFill>
                  <a:srgbClr val="000000"/>
                </a:solidFill>
                <a:latin typeface="Arial"/>
                <a:cs typeface="Arial"/>
              </a:rPr>
              <a:t>excreted</a:t>
            </a:r>
            <a:r>
              <a:rPr sz="2400" b="0" i="1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3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400" b="0" i="1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55" dirty="0">
                <a:solidFill>
                  <a:srgbClr val="000000"/>
                </a:solidFill>
                <a:latin typeface="Arial"/>
                <a:cs typeface="Arial"/>
              </a:rPr>
              <a:t>urine</a:t>
            </a:r>
            <a:r>
              <a:rPr sz="2400" b="0" i="1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114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400" b="0" i="1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130" dirty="0">
                <a:solidFill>
                  <a:srgbClr val="000000"/>
                </a:solidFill>
                <a:latin typeface="Arial"/>
                <a:cs typeface="Arial"/>
              </a:rPr>
              <a:t>feces.</a:t>
            </a:r>
            <a:endParaRPr sz="2400" i="1" dirty="0">
              <a:latin typeface="Arial"/>
              <a:cs typeface="Arial"/>
            </a:endParaRPr>
          </a:p>
          <a:p>
            <a:pPr marL="284480" indent="-271780" algn="just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"/>
              <a:tabLst>
                <a:tab pos="285115" algn="l"/>
              </a:tabLst>
            </a:pPr>
            <a:r>
              <a:rPr sz="2400" b="0" i="1" spc="-175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2400" i="1" spc="-150" dirty="0">
                <a:solidFill>
                  <a:srgbClr val="00AF50"/>
                </a:solidFill>
              </a:rPr>
              <a:t>urine </a:t>
            </a:r>
            <a:r>
              <a:rPr sz="2400" b="0" i="1" spc="-5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2400" b="0" i="1" spc="-100" dirty="0">
                <a:solidFill>
                  <a:srgbClr val="000000"/>
                </a:solidFill>
                <a:latin typeface="Arial"/>
                <a:cs typeface="Arial"/>
              </a:rPr>
              <a:t>these </a:t>
            </a:r>
            <a:r>
              <a:rPr sz="2400" b="0" i="1" spc="-65" dirty="0">
                <a:solidFill>
                  <a:srgbClr val="000000"/>
                </a:solidFill>
                <a:latin typeface="Arial"/>
                <a:cs typeface="Arial"/>
              </a:rPr>
              <a:t>patients </a:t>
            </a:r>
            <a:r>
              <a:rPr sz="2400" b="0" i="1" spc="-125" dirty="0">
                <a:solidFill>
                  <a:srgbClr val="000000"/>
                </a:solidFill>
                <a:latin typeface="Arial"/>
                <a:cs typeface="Arial"/>
              </a:rPr>
              <a:t>is </a:t>
            </a:r>
            <a:r>
              <a:rPr sz="2400" i="1" spc="-195" dirty="0">
                <a:solidFill>
                  <a:srgbClr val="00AF50"/>
                </a:solidFill>
                <a:latin typeface="Arial"/>
                <a:cs typeface="Arial"/>
              </a:rPr>
              <a:t>coloured </a:t>
            </a:r>
            <a:r>
              <a:rPr sz="2400" b="0" i="1" spc="-114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2400" b="0" i="1" spc="-55" dirty="0">
                <a:solidFill>
                  <a:srgbClr val="000000"/>
                </a:solidFill>
                <a:latin typeface="Arial"/>
                <a:cs typeface="Arial"/>
              </a:rPr>
              <a:t>they</a:t>
            </a:r>
            <a:r>
              <a:rPr sz="2400" b="0" i="1" spc="-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i="1" spc="-50" dirty="0">
                <a:solidFill>
                  <a:srgbClr val="000000"/>
                </a:solidFill>
                <a:latin typeface="Arial"/>
                <a:cs typeface="Arial"/>
              </a:rPr>
              <a:t>exhibit</a:t>
            </a:r>
            <a:endParaRPr sz="2400" i="1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lang="en-US" sz="2400" i="1" spc="-16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     </a:t>
            </a:r>
            <a:r>
              <a:rPr sz="2400" i="1" u="heavy" spc="-16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photosensitivity</a:t>
            </a:r>
            <a:r>
              <a:rPr sz="2400" i="1" u="heavy" spc="-1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.</a:t>
            </a:r>
            <a:endParaRPr sz="24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54595" y="1568196"/>
            <a:ext cx="1531620" cy="1531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9955" y="246888"/>
            <a:ext cx="8324088" cy="734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09316" y="80772"/>
            <a:ext cx="3509772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74320"/>
            <a:ext cx="8229600" cy="640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74320"/>
            <a:ext cx="8229600" cy="640080"/>
          </a:xfrm>
          <a:custGeom>
            <a:avLst/>
            <a:gdLst/>
            <a:ahLst/>
            <a:cxnLst/>
            <a:rect l="l" t="t" r="r" b="b"/>
            <a:pathLst>
              <a:path w="8229600" h="640080">
                <a:moveTo>
                  <a:pt x="0" y="640079"/>
                </a:moveTo>
                <a:lnTo>
                  <a:pt x="8229600" y="640079"/>
                </a:lnTo>
                <a:lnTo>
                  <a:pt x="822960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48000" y="152400"/>
            <a:ext cx="2827783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i="1" spc="-400" dirty="0" err="1" smtClean="0"/>
              <a:t>P</a:t>
            </a:r>
            <a:r>
              <a:rPr i="1" spc="-400" dirty="0" err="1" smtClean="0"/>
              <a:t>rotoporphyria</a:t>
            </a:r>
            <a:endParaRPr i="1" spc="-400" dirty="0"/>
          </a:p>
        </p:txBody>
      </p:sp>
      <p:sp>
        <p:nvSpPr>
          <p:cNvPr id="8" name="object 8"/>
          <p:cNvSpPr/>
          <p:nvPr/>
        </p:nvSpPr>
        <p:spPr>
          <a:xfrm>
            <a:off x="3250692" y="973836"/>
            <a:ext cx="3454907" cy="1135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52800" y="1077213"/>
            <a:ext cx="2971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SA" sz="2800" b="1" i="1" spc="-160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16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Protoporphyrin</a:t>
            </a:r>
            <a:r>
              <a:rPr sz="2800" b="1" i="1" spc="-22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i="1" spc="-90" dirty="0">
                <a:solidFill>
                  <a:srgbClr val="FFFFFF"/>
                </a:solidFill>
                <a:latin typeface="Trebuchet MS"/>
                <a:cs typeface="Trebuchet MS"/>
              </a:rPr>
              <a:t>IX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88764" y="1658111"/>
            <a:ext cx="425196" cy="1549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5966" y="1677161"/>
            <a:ext cx="171450" cy="1296035"/>
          </a:xfrm>
          <a:custGeom>
            <a:avLst/>
            <a:gdLst/>
            <a:ahLst/>
            <a:cxnLst/>
            <a:rect l="l" t="t" r="r" b="b"/>
            <a:pathLst>
              <a:path w="171450" h="1296035">
                <a:moveTo>
                  <a:pt x="16498" y="1124406"/>
                </a:moveTo>
                <a:lnTo>
                  <a:pt x="9322" y="1126871"/>
                </a:lnTo>
                <a:lnTo>
                  <a:pt x="3643" y="1131849"/>
                </a:lnTo>
                <a:lnTo>
                  <a:pt x="464" y="1138412"/>
                </a:lnTo>
                <a:lnTo>
                  <a:pt x="0" y="1145712"/>
                </a:lnTo>
                <a:lnTo>
                  <a:pt x="2464" y="1152905"/>
                </a:lnTo>
                <a:lnTo>
                  <a:pt x="85395" y="1295527"/>
                </a:lnTo>
                <a:lnTo>
                  <a:pt x="107523" y="1257680"/>
                </a:lnTo>
                <a:lnTo>
                  <a:pt x="66345" y="1257680"/>
                </a:lnTo>
                <a:lnTo>
                  <a:pt x="66438" y="1187170"/>
                </a:lnTo>
                <a:lnTo>
                  <a:pt x="35357" y="1133728"/>
                </a:lnTo>
                <a:lnTo>
                  <a:pt x="30325" y="1128049"/>
                </a:lnTo>
                <a:lnTo>
                  <a:pt x="23768" y="1124870"/>
                </a:lnTo>
                <a:lnTo>
                  <a:pt x="16498" y="1124406"/>
                </a:lnTo>
                <a:close/>
              </a:path>
              <a:path w="171450" h="1296035">
                <a:moveTo>
                  <a:pt x="66438" y="1187170"/>
                </a:moveTo>
                <a:lnTo>
                  <a:pt x="66345" y="1257680"/>
                </a:lnTo>
                <a:lnTo>
                  <a:pt x="104445" y="1257680"/>
                </a:lnTo>
                <a:lnTo>
                  <a:pt x="104458" y="1248155"/>
                </a:lnTo>
                <a:lnTo>
                  <a:pt x="69012" y="1248028"/>
                </a:lnTo>
                <a:lnTo>
                  <a:pt x="85471" y="1219898"/>
                </a:lnTo>
                <a:lnTo>
                  <a:pt x="66438" y="1187170"/>
                </a:lnTo>
                <a:close/>
              </a:path>
              <a:path w="171450" h="1296035">
                <a:moveTo>
                  <a:pt x="154727" y="1124533"/>
                </a:moveTo>
                <a:lnTo>
                  <a:pt x="104537" y="1187311"/>
                </a:lnTo>
                <a:lnTo>
                  <a:pt x="104445" y="1257680"/>
                </a:lnTo>
                <a:lnTo>
                  <a:pt x="107523" y="1257680"/>
                </a:lnTo>
                <a:lnTo>
                  <a:pt x="168707" y="1153033"/>
                </a:lnTo>
                <a:lnTo>
                  <a:pt x="171172" y="1145911"/>
                </a:lnTo>
                <a:lnTo>
                  <a:pt x="170707" y="1138634"/>
                </a:lnTo>
                <a:lnTo>
                  <a:pt x="167528" y="1132048"/>
                </a:lnTo>
                <a:lnTo>
                  <a:pt x="161849" y="1126998"/>
                </a:lnTo>
                <a:lnTo>
                  <a:pt x="154727" y="1124533"/>
                </a:lnTo>
                <a:close/>
              </a:path>
              <a:path w="171450" h="1296035">
                <a:moveTo>
                  <a:pt x="85471" y="1219898"/>
                </a:moveTo>
                <a:lnTo>
                  <a:pt x="69012" y="1248028"/>
                </a:lnTo>
                <a:lnTo>
                  <a:pt x="101905" y="1248155"/>
                </a:lnTo>
                <a:lnTo>
                  <a:pt x="85471" y="1219898"/>
                </a:lnTo>
                <a:close/>
              </a:path>
              <a:path w="171450" h="1296035">
                <a:moveTo>
                  <a:pt x="104537" y="1187311"/>
                </a:moveTo>
                <a:lnTo>
                  <a:pt x="85471" y="1219898"/>
                </a:lnTo>
                <a:lnTo>
                  <a:pt x="101905" y="1248155"/>
                </a:lnTo>
                <a:lnTo>
                  <a:pt x="104458" y="1248155"/>
                </a:lnTo>
                <a:lnTo>
                  <a:pt x="104537" y="1187311"/>
                </a:lnTo>
                <a:close/>
              </a:path>
              <a:path w="171450" h="1296035">
                <a:moveTo>
                  <a:pt x="106096" y="0"/>
                </a:moveTo>
                <a:lnTo>
                  <a:pt x="67996" y="0"/>
                </a:lnTo>
                <a:lnTo>
                  <a:pt x="66520" y="1124406"/>
                </a:lnTo>
                <a:lnTo>
                  <a:pt x="66519" y="1187311"/>
                </a:lnTo>
                <a:lnTo>
                  <a:pt x="85471" y="1219898"/>
                </a:lnTo>
                <a:lnTo>
                  <a:pt x="104537" y="1187311"/>
                </a:lnTo>
                <a:lnTo>
                  <a:pt x="106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89876" y="1965960"/>
            <a:ext cx="601979" cy="4815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34361" y="2362961"/>
            <a:ext cx="2362200" cy="453329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sz="2800" b="1" i="1" spc="-190" dirty="0">
                <a:latin typeface="Trebuchet MS"/>
                <a:cs typeface="Trebuchet MS"/>
              </a:rPr>
              <a:t>Ferrochetalase</a:t>
            </a:r>
            <a:endParaRPr sz="2800" i="1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53611" y="3144011"/>
            <a:ext cx="2400300" cy="571500"/>
          </a:xfrm>
          <a:custGeom>
            <a:avLst/>
            <a:gdLst/>
            <a:ahLst/>
            <a:cxnLst/>
            <a:rect l="l" t="t" r="r" b="b"/>
            <a:pathLst>
              <a:path w="2400300" h="571500">
                <a:moveTo>
                  <a:pt x="0" y="571500"/>
                </a:moveTo>
                <a:lnTo>
                  <a:pt x="2400300" y="571500"/>
                </a:lnTo>
                <a:lnTo>
                  <a:pt x="2400300" y="0"/>
                </a:lnTo>
                <a:lnTo>
                  <a:pt x="0" y="0"/>
                </a:lnTo>
                <a:lnTo>
                  <a:pt x="0" y="5715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58361" y="3048761"/>
            <a:ext cx="2590800" cy="95250"/>
          </a:xfrm>
          <a:custGeom>
            <a:avLst/>
            <a:gdLst/>
            <a:ahLst/>
            <a:cxnLst/>
            <a:rect l="l" t="t" r="r" b="b"/>
            <a:pathLst>
              <a:path w="2590800" h="95250">
                <a:moveTo>
                  <a:pt x="2590800" y="0"/>
                </a:moveTo>
                <a:lnTo>
                  <a:pt x="0" y="0"/>
                </a:lnTo>
                <a:lnTo>
                  <a:pt x="95250" y="95250"/>
                </a:lnTo>
                <a:lnTo>
                  <a:pt x="2495550" y="95250"/>
                </a:lnTo>
                <a:lnTo>
                  <a:pt x="2590800" y="0"/>
                </a:lnTo>
                <a:close/>
              </a:path>
            </a:pathLst>
          </a:custGeom>
          <a:solidFill>
            <a:srgbClr val="FF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8361" y="3715511"/>
            <a:ext cx="2590800" cy="95250"/>
          </a:xfrm>
          <a:custGeom>
            <a:avLst/>
            <a:gdLst/>
            <a:ahLst/>
            <a:cxnLst/>
            <a:rect l="l" t="t" r="r" b="b"/>
            <a:pathLst>
              <a:path w="2590800" h="95250">
                <a:moveTo>
                  <a:pt x="2495550" y="0"/>
                </a:moveTo>
                <a:lnTo>
                  <a:pt x="95250" y="0"/>
                </a:lnTo>
                <a:lnTo>
                  <a:pt x="0" y="95250"/>
                </a:lnTo>
                <a:lnTo>
                  <a:pt x="2590800" y="95250"/>
                </a:lnTo>
                <a:lnTo>
                  <a:pt x="2495550" y="0"/>
                </a:lnTo>
                <a:close/>
              </a:path>
            </a:pathLst>
          </a:custGeom>
          <a:solidFill>
            <a:srgbClr val="CD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8361" y="3048761"/>
            <a:ext cx="95250" cy="762000"/>
          </a:xfrm>
          <a:custGeom>
            <a:avLst/>
            <a:gdLst/>
            <a:ahLst/>
            <a:cxnLst/>
            <a:rect l="l" t="t" r="r" b="b"/>
            <a:pathLst>
              <a:path w="95250" h="762000">
                <a:moveTo>
                  <a:pt x="0" y="0"/>
                </a:moveTo>
                <a:lnTo>
                  <a:pt x="0" y="762000"/>
                </a:lnTo>
                <a:lnTo>
                  <a:pt x="95250" y="666750"/>
                </a:lnTo>
                <a:lnTo>
                  <a:pt x="9525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F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53911" y="3048761"/>
            <a:ext cx="95250" cy="762000"/>
          </a:xfrm>
          <a:custGeom>
            <a:avLst/>
            <a:gdLst/>
            <a:ahLst/>
            <a:cxnLst/>
            <a:rect l="l" t="t" r="r" b="b"/>
            <a:pathLst>
              <a:path w="95250" h="762000">
                <a:moveTo>
                  <a:pt x="95250" y="0"/>
                </a:moveTo>
                <a:lnTo>
                  <a:pt x="0" y="95250"/>
                </a:lnTo>
                <a:lnTo>
                  <a:pt x="0" y="666750"/>
                </a:lnTo>
                <a:lnTo>
                  <a:pt x="95250" y="762000"/>
                </a:lnTo>
                <a:lnTo>
                  <a:pt x="9525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53611" y="3144011"/>
            <a:ext cx="2400300" cy="571500"/>
          </a:xfrm>
          <a:custGeom>
            <a:avLst/>
            <a:gdLst/>
            <a:ahLst/>
            <a:cxnLst/>
            <a:rect l="l" t="t" r="r" b="b"/>
            <a:pathLst>
              <a:path w="2400300" h="571500">
                <a:moveTo>
                  <a:pt x="0" y="0"/>
                </a:moveTo>
                <a:lnTo>
                  <a:pt x="2400300" y="0"/>
                </a:lnTo>
                <a:lnTo>
                  <a:pt x="24003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58361" y="304876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0"/>
                </a:moveTo>
                <a:lnTo>
                  <a:pt x="95250" y="9525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58361" y="371551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95250"/>
                </a:moveTo>
                <a:lnTo>
                  <a:pt x="9525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3911" y="304876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50" y="0"/>
                </a:moveTo>
                <a:lnTo>
                  <a:pt x="0" y="9525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3911" y="3715511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50" y="95250"/>
                </a:moveTo>
                <a:lnTo>
                  <a:pt x="0" y="0"/>
                </a:lnTo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58361" y="3048761"/>
            <a:ext cx="2590800" cy="705321"/>
          </a:xfrm>
          <a:prstGeom prst="rect">
            <a:avLst/>
          </a:prstGeom>
          <a:ln w="25907">
            <a:solidFill>
              <a:srgbClr val="385D89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642620">
              <a:lnSpc>
                <a:spcPct val="100000"/>
              </a:lnSpc>
              <a:spcBef>
                <a:spcPts val="700"/>
              </a:spcBef>
            </a:pPr>
            <a:r>
              <a:rPr sz="4000" b="1" i="1" spc="-245" dirty="0">
                <a:solidFill>
                  <a:srgbClr val="FFFFFF"/>
                </a:solidFill>
                <a:latin typeface="Trebuchet MS"/>
                <a:cs typeface="Trebuchet MS"/>
              </a:rPr>
              <a:t>Heme</a:t>
            </a:r>
            <a:endParaRPr sz="4000" i="1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41194" y="1921205"/>
            <a:ext cx="16395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u="heavy" spc="-12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Heme</a:t>
            </a:r>
            <a:r>
              <a:rPr sz="2000" b="1" i="1" u="heavy" spc="-2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synthase</a:t>
            </a:r>
            <a:endParaRPr sz="2000" i="1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9" y="3897248"/>
            <a:ext cx="8863330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i="1" spc="-185" dirty="0">
                <a:latin typeface="Arial"/>
                <a:cs typeface="Arial"/>
              </a:rPr>
              <a:t>This </a:t>
            </a:r>
            <a:r>
              <a:rPr sz="2800" i="1" spc="-120" dirty="0">
                <a:latin typeface="Arial"/>
                <a:cs typeface="Arial"/>
              </a:rPr>
              <a:t>disorder, </a:t>
            </a:r>
            <a:r>
              <a:rPr sz="2800" i="1" spc="-150" dirty="0">
                <a:latin typeface="Arial"/>
                <a:cs typeface="Arial"/>
              </a:rPr>
              <a:t>also </a:t>
            </a:r>
            <a:r>
              <a:rPr sz="2800" i="1" spc="-90" dirty="0">
                <a:latin typeface="Arial"/>
                <a:cs typeface="Arial"/>
              </a:rPr>
              <a:t>known </a:t>
            </a:r>
            <a:r>
              <a:rPr sz="2800" i="1" spc="-265" dirty="0">
                <a:latin typeface="Arial"/>
                <a:cs typeface="Arial"/>
              </a:rPr>
              <a:t>as</a:t>
            </a:r>
            <a:r>
              <a:rPr sz="2800" i="1" spc="-26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2800" b="1" i="1" u="heavy" spc="-16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erythropoietic</a:t>
            </a:r>
            <a:r>
              <a:rPr sz="2800" b="1" i="1" u="heavy" spc="-37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18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protoporphyria</a:t>
            </a:r>
            <a:endParaRPr sz="2800" i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i="1" spc="-125" dirty="0">
                <a:latin typeface="Arial"/>
                <a:cs typeface="Arial"/>
              </a:rPr>
              <a:t>Deficiency </a:t>
            </a:r>
            <a:r>
              <a:rPr sz="2800" i="1" spc="-10" dirty="0">
                <a:latin typeface="Arial"/>
                <a:cs typeface="Arial"/>
              </a:rPr>
              <a:t>of </a:t>
            </a:r>
            <a:r>
              <a:rPr sz="2800" i="1" spc="-35" dirty="0">
                <a:latin typeface="Arial"/>
                <a:cs typeface="Arial"/>
              </a:rPr>
              <a:t>the </a:t>
            </a:r>
            <a:r>
              <a:rPr sz="2800" i="1" spc="-165" dirty="0">
                <a:latin typeface="Arial"/>
                <a:cs typeface="Arial"/>
              </a:rPr>
              <a:t>enzyme</a:t>
            </a:r>
            <a:r>
              <a:rPr sz="2800" i="1" spc="-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i="1" u="heavy" spc="-1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ferrochelatase.</a:t>
            </a:r>
            <a:endParaRPr sz="2800" i="1" dirty="0">
              <a:latin typeface="Arial"/>
              <a:cs typeface="Arial"/>
            </a:endParaRPr>
          </a:p>
          <a:p>
            <a:pPr marL="12700" marR="1123315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b="1" i="1" u="heavy" spc="-20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Arial"/>
                <a:cs typeface="Arial"/>
              </a:rPr>
              <a:t>Protoporphyrin </a:t>
            </a:r>
            <a:r>
              <a:rPr sz="2800" b="1" i="1" u="heavy" spc="-21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Arial"/>
                <a:cs typeface="Arial"/>
              </a:rPr>
              <a:t>lX</a:t>
            </a:r>
            <a:r>
              <a:rPr sz="2800" b="1" i="1" spc="-210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2800" i="1" spc="-140" dirty="0">
                <a:latin typeface="Arial"/>
                <a:cs typeface="Arial"/>
              </a:rPr>
              <a:t>accumulates </a:t>
            </a:r>
            <a:r>
              <a:rPr sz="2800" i="1" spc="-35" dirty="0">
                <a:latin typeface="Arial"/>
                <a:cs typeface="Arial"/>
              </a:rPr>
              <a:t>in the </a:t>
            </a:r>
            <a:r>
              <a:rPr sz="2800" i="1" spc="-145" dirty="0">
                <a:latin typeface="Arial"/>
                <a:cs typeface="Arial"/>
              </a:rPr>
              <a:t>tissues </a:t>
            </a:r>
            <a:r>
              <a:rPr sz="2800" i="1" spc="-135" dirty="0">
                <a:latin typeface="Arial"/>
                <a:cs typeface="Arial"/>
              </a:rPr>
              <a:t>and </a:t>
            </a:r>
            <a:r>
              <a:rPr sz="2800" i="1" spc="-145" dirty="0">
                <a:latin typeface="Arial"/>
                <a:cs typeface="Arial"/>
              </a:rPr>
              <a:t>is  </a:t>
            </a:r>
            <a:r>
              <a:rPr lang="en-US" sz="2800" i="1" spc="-145" dirty="0" smtClean="0">
                <a:latin typeface="Arial"/>
                <a:cs typeface="Arial"/>
              </a:rPr>
              <a:t>  </a:t>
            </a:r>
          </a:p>
          <a:p>
            <a:pPr marL="12700" marR="1123315">
              <a:lnSpc>
                <a:spcPct val="100000"/>
              </a:lnSpc>
              <a:buSzPct val="96428"/>
              <a:tabLst>
                <a:tab pos="330200" algn="l"/>
              </a:tabLst>
            </a:pPr>
            <a:r>
              <a:rPr lang="en-US" sz="2800" i="1" spc="-145" dirty="0" smtClean="0">
                <a:latin typeface="Arial"/>
                <a:cs typeface="Arial"/>
              </a:rPr>
              <a:t>    </a:t>
            </a:r>
            <a:r>
              <a:rPr sz="2800" i="1" spc="-125" dirty="0" smtClean="0">
                <a:latin typeface="Arial"/>
                <a:cs typeface="Arial"/>
              </a:rPr>
              <a:t>excreted </a:t>
            </a:r>
            <a:r>
              <a:rPr sz="2800" i="1" spc="-15" dirty="0">
                <a:latin typeface="Arial"/>
                <a:cs typeface="Arial"/>
              </a:rPr>
              <a:t>into</a:t>
            </a:r>
            <a:r>
              <a:rPr sz="2800" i="1" spc="-15" dirty="0">
                <a:solidFill>
                  <a:srgbClr val="943735"/>
                </a:solidFill>
                <a:latin typeface="Arial"/>
                <a:cs typeface="Arial"/>
              </a:rPr>
              <a:t> </a:t>
            </a:r>
            <a:r>
              <a:rPr sz="2800" b="1" i="1" u="heavy" spc="-17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Arial"/>
                <a:cs typeface="Arial"/>
              </a:rPr>
              <a:t>urine </a:t>
            </a:r>
            <a:r>
              <a:rPr sz="2800" b="1" i="1" u="heavy" spc="-18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Arial"/>
                <a:cs typeface="Arial"/>
              </a:rPr>
              <a:t>and</a:t>
            </a:r>
            <a:r>
              <a:rPr sz="2800" b="1" i="1" u="heavy" spc="-26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-23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Arial"/>
                <a:cs typeface="Arial"/>
              </a:rPr>
              <a:t>feces</a:t>
            </a:r>
            <a:r>
              <a:rPr sz="2800" b="1" i="1" spc="-235" dirty="0">
                <a:solidFill>
                  <a:srgbClr val="943735"/>
                </a:solidFill>
                <a:latin typeface="Arial"/>
                <a:cs typeface="Arial"/>
              </a:rPr>
              <a:t>.</a:t>
            </a:r>
            <a:endParaRPr sz="2800" i="1" dirty="0">
              <a:latin typeface="Arial"/>
              <a:cs typeface="Arial"/>
            </a:endParaRPr>
          </a:p>
          <a:p>
            <a:pPr marL="12700" marR="741045">
              <a:lnSpc>
                <a:spcPct val="100000"/>
              </a:lnSpc>
              <a:buSzPct val="96428"/>
              <a:buFont typeface="Wingdings"/>
              <a:buChar char=""/>
              <a:tabLst>
                <a:tab pos="330200" algn="l"/>
              </a:tabLst>
            </a:pPr>
            <a:r>
              <a:rPr sz="2800" b="1" i="1" u="heavy" spc="-23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Reticulocytes </a:t>
            </a:r>
            <a:r>
              <a:rPr sz="2800" b="1" i="1" u="heavy" spc="-2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(young </a:t>
            </a:r>
            <a:r>
              <a:rPr sz="2800" b="1" i="1" u="heavy" spc="-38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RBC) </a:t>
            </a:r>
            <a:r>
              <a:rPr sz="2800" b="1" i="1" u="heavy" spc="-18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and </a:t>
            </a:r>
            <a:r>
              <a:rPr sz="2800" b="1" i="1" u="heavy" spc="-25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skin </a:t>
            </a:r>
            <a:r>
              <a:rPr sz="2800" b="1" i="1" u="heavy" spc="-26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biopsy</a:t>
            </a:r>
            <a:r>
              <a:rPr sz="2800" b="1" i="1" spc="-26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800" i="1" spc="-65" dirty="0">
                <a:latin typeface="Arial"/>
                <a:cs typeface="Arial"/>
              </a:rPr>
              <a:t>exhibit </a:t>
            </a:r>
            <a:r>
              <a:rPr sz="2800" i="1" spc="-85" dirty="0">
                <a:latin typeface="Arial"/>
                <a:cs typeface="Arial"/>
              </a:rPr>
              <a:t>red  </a:t>
            </a:r>
            <a:r>
              <a:rPr lang="en-US" sz="2800" i="1" spc="-85" dirty="0" smtClean="0">
                <a:latin typeface="Arial"/>
                <a:cs typeface="Arial"/>
              </a:rPr>
              <a:t>  </a:t>
            </a:r>
          </a:p>
          <a:p>
            <a:pPr marL="12700" marR="741045">
              <a:lnSpc>
                <a:spcPct val="100000"/>
              </a:lnSpc>
              <a:buSzPct val="96428"/>
              <a:tabLst>
                <a:tab pos="330200" algn="l"/>
              </a:tabLst>
            </a:pPr>
            <a:r>
              <a:rPr lang="en-US" sz="2800" i="1" spc="-85" dirty="0">
                <a:latin typeface="Arial"/>
                <a:cs typeface="Arial"/>
              </a:rPr>
              <a:t> </a:t>
            </a:r>
            <a:r>
              <a:rPr lang="en-US" sz="2800" i="1" spc="-85" dirty="0" smtClean="0">
                <a:latin typeface="Arial"/>
                <a:cs typeface="Arial"/>
              </a:rPr>
              <a:t>   </a:t>
            </a:r>
            <a:r>
              <a:rPr sz="2800" i="1" spc="-120" dirty="0" smtClean="0">
                <a:latin typeface="Arial"/>
                <a:cs typeface="Arial"/>
              </a:rPr>
              <a:t>fl</a:t>
            </a:r>
            <a:r>
              <a:rPr lang="en-US" sz="2800" i="1" spc="-120" dirty="0" smtClean="0">
                <a:latin typeface="Arial"/>
                <a:cs typeface="Arial"/>
              </a:rPr>
              <a:t>uo</a:t>
            </a:r>
            <a:r>
              <a:rPr sz="2800" i="1" spc="-120" dirty="0" smtClean="0">
                <a:latin typeface="Arial"/>
                <a:cs typeface="Arial"/>
              </a:rPr>
              <a:t>rescence</a:t>
            </a:r>
            <a:r>
              <a:rPr lang="en-US" sz="2800" i="1" spc="-120" dirty="0" smtClean="0">
                <a:latin typeface="Arial"/>
                <a:cs typeface="Arial"/>
              </a:rPr>
              <a:t>.</a:t>
            </a:r>
            <a:endParaRPr sz="2800" i="1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741164" y="2020823"/>
            <a:ext cx="2161032" cy="4251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53634" y="2125112"/>
            <a:ext cx="1905635" cy="171450"/>
          </a:xfrm>
          <a:custGeom>
            <a:avLst/>
            <a:gdLst/>
            <a:ahLst/>
            <a:cxnLst/>
            <a:rect l="l" t="t" r="r" b="b"/>
            <a:pathLst>
              <a:path w="1905634" h="171450">
                <a:moveTo>
                  <a:pt x="149796" y="0"/>
                </a:moveTo>
                <a:lnTo>
                  <a:pt x="142620" y="2391"/>
                </a:lnTo>
                <a:lnTo>
                  <a:pt x="0" y="85449"/>
                </a:lnTo>
                <a:lnTo>
                  <a:pt x="142493" y="168634"/>
                </a:lnTo>
                <a:lnTo>
                  <a:pt x="149615" y="171100"/>
                </a:lnTo>
                <a:lnTo>
                  <a:pt x="156892" y="170650"/>
                </a:lnTo>
                <a:lnTo>
                  <a:pt x="163478" y="167509"/>
                </a:lnTo>
                <a:lnTo>
                  <a:pt x="168528" y="161903"/>
                </a:lnTo>
                <a:lnTo>
                  <a:pt x="170993" y="154707"/>
                </a:lnTo>
                <a:lnTo>
                  <a:pt x="170529" y="147393"/>
                </a:lnTo>
                <a:lnTo>
                  <a:pt x="167350" y="140793"/>
                </a:lnTo>
                <a:lnTo>
                  <a:pt x="161670" y="135741"/>
                </a:lnTo>
                <a:lnTo>
                  <a:pt x="108279" y="104561"/>
                </a:lnTo>
                <a:lnTo>
                  <a:pt x="37845" y="104499"/>
                </a:lnTo>
                <a:lnTo>
                  <a:pt x="37845" y="66399"/>
                </a:lnTo>
                <a:lnTo>
                  <a:pt x="108515" y="66399"/>
                </a:lnTo>
                <a:lnTo>
                  <a:pt x="161798" y="35411"/>
                </a:lnTo>
                <a:lnTo>
                  <a:pt x="167477" y="30360"/>
                </a:lnTo>
                <a:lnTo>
                  <a:pt x="170656" y="23774"/>
                </a:lnTo>
                <a:lnTo>
                  <a:pt x="171120" y="16498"/>
                </a:lnTo>
                <a:lnTo>
                  <a:pt x="168655" y="9376"/>
                </a:lnTo>
                <a:lnTo>
                  <a:pt x="163623" y="3694"/>
                </a:lnTo>
                <a:lnTo>
                  <a:pt x="157067" y="502"/>
                </a:lnTo>
                <a:lnTo>
                  <a:pt x="149796" y="0"/>
                </a:lnTo>
                <a:close/>
              </a:path>
              <a:path w="1905634" h="171450">
                <a:moveTo>
                  <a:pt x="108407" y="66461"/>
                </a:moveTo>
                <a:lnTo>
                  <a:pt x="75655" y="85509"/>
                </a:lnTo>
                <a:lnTo>
                  <a:pt x="108279" y="104561"/>
                </a:lnTo>
                <a:lnTo>
                  <a:pt x="1905126" y="106150"/>
                </a:lnTo>
                <a:lnTo>
                  <a:pt x="1905126" y="68050"/>
                </a:lnTo>
                <a:lnTo>
                  <a:pt x="108407" y="66461"/>
                </a:lnTo>
                <a:close/>
              </a:path>
              <a:path w="1905634" h="171450">
                <a:moveTo>
                  <a:pt x="37845" y="66399"/>
                </a:moveTo>
                <a:lnTo>
                  <a:pt x="37845" y="104499"/>
                </a:lnTo>
                <a:lnTo>
                  <a:pt x="108279" y="104561"/>
                </a:lnTo>
                <a:lnTo>
                  <a:pt x="103823" y="101959"/>
                </a:lnTo>
                <a:lnTo>
                  <a:pt x="47370" y="101959"/>
                </a:lnTo>
                <a:lnTo>
                  <a:pt x="47498" y="69066"/>
                </a:lnTo>
                <a:lnTo>
                  <a:pt x="103929" y="69066"/>
                </a:lnTo>
                <a:lnTo>
                  <a:pt x="108407" y="66461"/>
                </a:lnTo>
                <a:lnTo>
                  <a:pt x="37845" y="66399"/>
                </a:lnTo>
                <a:close/>
              </a:path>
              <a:path w="1905634" h="171450">
                <a:moveTo>
                  <a:pt x="47498" y="69066"/>
                </a:moveTo>
                <a:lnTo>
                  <a:pt x="47370" y="101959"/>
                </a:lnTo>
                <a:lnTo>
                  <a:pt x="75655" y="85509"/>
                </a:lnTo>
                <a:lnTo>
                  <a:pt x="47498" y="69066"/>
                </a:lnTo>
                <a:close/>
              </a:path>
              <a:path w="1905634" h="171450">
                <a:moveTo>
                  <a:pt x="75655" y="85509"/>
                </a:moveTo>
                <a:lnTo>
                  <a:pt x="47370" y="101959"/>
                </a:lnTo>
                <a:lnTo>
                  <a:pt x="103823" y="101959"/>
                </a:lnTo>
                <a:lnTo>
                  <a:pt x="75655" y="85509"/>
                </a:lnTo>
                <a:close/>
              </a:path>
              <a:path w="1905634" h="171450">
                <a:moveTo>
                  <a:pt x="103929" y="69066"/>
                </a:moveTo>
                <a:lnTo>
                  <a:pt x="47498" y="69066"/>
                </a:lnTo>
                <a:lnTo>
                  <a:pt x="75655" y="85509"/>
                </a:lnTo>
                <a:lnTo>
                  <a:pt x="103929" y="69066"/>
                </a:lnTo>
                <a:close/>
              </a:path>
              <a:path w="1905634" h="171450">
                <a:moveTo>
                  <a:pt x="108515" y="66399"/>
                </a:moveTo>
                <a:lnTo>
                  <a:pt x="37845" y="66399"/>
                </a:lnTo>
                <a:lnTo>
                  <a:pt x="108407" y="66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" y="246888"/>
            <a:ext cx="8324088" cy="734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63495" y="114300"/>
            <a:ext cx="5013959" cy="1152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4320"/>
            <a:ext cx="8229600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640080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1954530">
              <a:lnSpc>
                <a:spcPct val="100000"/>
              </a:lnSpc>
              <a:spcBef>
                <a:spcPts val="35"/>
              </a:spcBef>
            </a:pPr>
            <a:r>
              <a:rPr sz="4000" i="1" spc="-455" dirty="0"/>
              <a:t>Acquired </a:t>
            </a:r>
            <a:r>
              <a:rPr sz="4000" i="1" spc="-375" dirty="0"/>
              <a:t>porphyrias</a:t>
            </a:r>
            <a:r>
              <a:rPr sz="4000" i="1" spc="-160" dirty="0"/>
              <a:t> </a:t>
            </a:r>
            <a:r>
              <a:rPr sz="4000" i="1" spc="-395" dirty="0"/>
              <a:t>(</a:t>
            </a:r>
            <a:r>
              <a:rPr sz="4000" i="1" spc="-395" dirty="0" smtClean="0"/>
              <a:t>toxic</a:t>
            </a:r>
            <a:r>
              <a:rPr lang="ar-SA" sz="4000" i="1" spc="-395" dirty="0" err="1" smtClean="0"/>
              <a:t>(</a:t>
            </a:r>
            <a:endParaRPr sz="4000" i="1" dirty="0"/>
          </a:p>
        </p:txBody>
      </p:sp>
      <p:sp>
        <p:nvSpPr>
          <p:cNvPr id="6" name="object 6"/>
          <p:cNvSpPr/>
          <p:nvPr/>
        </p:nvSpPr>
        <p:spPr>
          <a:xfrm>
            <a:off x="755904" y="5021579"/>
            <a:ext cx="2877311" cy="763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0520" y="5495544"/>
            <a:ext cx="691896" cy="707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3627" y="5474208"/>
            <a:ext cx="3773424" cy="763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520" y="5948171"/>
            <a:ext cx="691896" cy="707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627" y="5926835"/>
            <a:ext cx="2449068" cy="7635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189990"/>
            <a:ext cx="8150860" cy="535787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ts val="292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i="1" spc="-195" dirty="0">
                <a:latin typeface="Arial"/>
                <a:cs typeface="Arial"/>
              </a:rPr>
              <a:t>The </a:t>
            </a:r>
            <a:r>
              <a:rPr sz="2700" i="1" spc="-90" dirty="0">
                <a:latin typeface="Arial"/>
                <a:cs typeface="Arial"/>
              </a:rPr>
              <a:t>porphyrias, </a:t>
            </a:r>
            <a:r>
              <a:rPr sz="2700" i="1" spc="-70" dirty="0">
                <a:latin typeface="Arial"/>
                <a:cs typeface="Arial"/>
              </a:rPr>
              <a:t>though </a:t>
            </a:r>
            <a:r>
              <a:rPr sz="2700" b="1" i="1" spc="-140" dirty="0">
                <a:solidFill>
                  <a:srgbClr val="006FC0"/>
                </a:solidFill>
                <a:latin typeface="Arial"/>
                <a:cs typeface="Arial"/>
              </a:rPr>
              <a:t>not inherited</a:t>
            </a:r>
            <a:r>
              <a:rPr sz="2700" i="1" spc="-140" dirty="0">
                <a:latin typeface="Arial"/>
                <a:cs typeface="Arial"/>
              </a:rPr>
              <a:t>, </a:t>
            </a:r>
            <a:r>
              <a:rPr sz="2700" i="1" spc="-160" dirty="0">
                <a:latin typeface="Arial"/>
                <a:cs typeface="Arial"/>
              </a:rPr>
              <a:t>may </a:t>
            </a:r>
            <a:r>
              <a:rPr sz="2700" i="1" spc="-125" dirty="0">
                <a:latin typeface="Arial"/>
                <a:cs typeface="Arial"/>
              </a:rPr>
              <a:t>be</a:t>
            </a:r>
            <a:r>
              <a:rPr sz="2700" i="1" spc="-305" dirty="0">
                <a:latin typeface="Arial"/>
                <a:cs typeface="Arial"/>
              </a:rPr>
              <a:t> </a:t>
            </a:r>
            <a:r>
              <a:rPr sz="2700" i="1" spc="-105" dirty="0">
                <a:latin typeface="Arial"/>
                <a:cs typeface="Arial"/>
              </a:rPr>
              <a:t>acquired  </a:t>
            </a:r>
            <a:r>
              <a:rPr sz="2700" i="1" spc="-114" dirty="0">
                <a:latin typeface="Arial"/>
                <a:cs typeface="Arial"/>
              </a:rPr>
              <a:t>due </a:t>
            </a:r>
            <a:r>
              <a:rPr sz="2700" i="1" spc="20" dirty="0">
                <a:latin typeface="Arial"/>
                <a:cs typeface="Arial"/>
              </a:rPr>
              <a:t>to </a:t>
            </a:r>
            <a:r>
              <a:rPr sz="2700" i="1" spc="-30" dirty="0">
                <a:solidFill>
                  <a:srgbClr val="006FC0"/>
                </a:solidFill>
                <a:latin typeface="Arial"/>
                <a:cs typeface="Arial"/>
              </a:rPr>
              <a:t>the </a:t>
            </a:r>
            <a:r>
              <a:rPr sz="2700" i="1" spc="-45" dirty="0">
                <a:solidFill>
                  <a:srgbClr val="006FC0"/>
                </a:solidFill>
                <a:latin typeface="Arial"/>
                <a:cs typeface="Arial"/>
              </a:rPr>
              <a:t>toxicity </a:t>
            </a:r>
            <a:r>
              <a:rPr sz="2700" i="1" spc="-5" dirty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sz="2700" i="1" spc="-5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700" i="1" spc="-145" dirty="0">
                <a:solidFill>
                  <a:srgbClr val="006FC0"/>
                </a:solidFill>
                <a:latin typeface="Arial"/>
                <a:cs typeface="Arial"/>
              </a:rPr>
              <a:t>several </a:t>
            </a:r>
            <a:r>
              <a:rPr sz="2700" i="1" spc="-120" dirty="0">
                <a:solidFill>
                  <a:srgbClr val="006FC0"/>
                </a:solidFill>
                <a:latin typeface="Arial"/>
                <a:cs typeface="Arial"/>
              </a:rPr>
              <a:t>compounds</a:t>
            </a:r>
            <a:r>
              <a:rPr sz="2700" i="1" spc="-120" dirty="0">
                <a:latin typeface="Arial"/>
                <a:cs typeface="Arial"/>
              </a:rPr>
              <a:t>.</a:t>
            </a:r>
            <a:endParaRPr sz="2700" i="1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i="1" u="heavy" spc="-13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Exposure </a:t>
            </a:r>
            <a:r>
              <a:rPr sz="2700" i="1" u="heavy" spc="-16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of </a:t>
            </a:r>
            <a:r>
              <a:rPr sz="2700" i="1" u="heavy" spc="-1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the </a:t>
            </a:r>
            <a:r>
              <a:rPr sz="2700" i="1" u="heavy" spc="-1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body </a:t>
            </a:r>
            <a:r>
              <a:rPr sz="2700" i="1" u="heavy" spc="-1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to</a:t>
            </a:r>
            <a:r>
              <a:rPr sz="2700" i="1" spc="-459" dirty="0">
                <a:latin typeface="Trebuchet MS"/>
                <a:cs typeface="Trebuchet MS"/>
              </a:rPr>
              <a:t> </a:t>
            </a:r>
            <a:r>
              <a:rPr sz="2700" i="1" spc="-270" dirty="0">
                <a:latin typeface="Trebuchet MS"/>
                <a:cs typeface="Trebuchet MS"/>
              </a:rPr>
              <a:t>:</a:t>
            </a:r>
            <a:endParaRPr sz="2700" i="1" dirty="0">
              <a:latin typeface="Trebuchet MS"/>
              <a:cs typeface="Trebuchet MS"/>
            </a:endParaRPr>
          </a:p>
          <a:p>
            <a:pPr marL="666750" indent="-654050">
              <a:lnSpc>
                <a:spcPct val="100000"/>
              </a:lnSpc>
              <a:spcBef>
                <a:spcPts val="325"/>
              </a:spcBef>
              <a:buClr>
                <a:srgbClr val="000000"/>
              </a:buClr>
              <a:buFont typeface="Wingdings"/>
              <a:buChar char=""/>
              <a:tabLst>
                <a:tab pos="666115" algn="l"/>
                <a:tab pos="667385" algn="l"/>
              </a:tabLst>
            </a:pPr>
            <a:r>
              <a:rPr sz="2700" i="1" spc="-190" dirty="0">
                <a:solidFill>
                  <a:srgbClr val="C00000"/>
                </a:solidFill>
                <a:latin typeface="Arial"/>
                <a:cs typeface="Arial"/>
              </a:rPr>
              <a:t>Heavy </a:t>
            </a:r>
            <a:r>
              <a:rPr sz="2700" i="1" spc="-105" dirty="0">
                <a:solidFill>
                  <a:srgbClr val="C00000"/>
                </a:solidFill>
                <a:latin typeface="Arial"/>
                <a:cs typeface="Arial"/>
              </a:rPr>
              <a:t>metals </a:t>
            </a:r>
            <a:r>
              <a:rPr sz="2700" i="1" spc="-120" dirty="0" smtClean="0">
                <a:latin typeface="Arial"/>
                <a:cs typeface="Arial"/>
              </a:rPr>
              <a:t>e.g</a:t>
            </a:r>
            <a:r>
              <a:rPr sz="2700" i="1" spc="-120" dirty="0">
                <a:latin typeface="Arial"/>
                <a:cs typeface="Arial"/>
              </a:rPr>
              <a:t>.</a:t>
            </a:r>
            <a:r>
              <a:rPr sz="2700" i="1" spc="-130" dirty="0">
                <a:latin typeface="Arial"/>
                <a:cs typeface="Arial"/>
              </a:rPr>
              <a:t> </a:t>
            </a:r>
            <a:r>
              <a:rPr sz="2700" i="1" spc="-100" dirty="0" smtClean="0">
                <a:latin typeface="Arial"/>
                <a:cs typeface="Arial"/>
              </a:rPr>
              <a:t>lead,</a:t>
            </a:r>
            <a:endParaRPr sz="2700" i="1" dirty="0">
              <a:latin typeface="Arial"/>
              <a:cs typeface="Arial"/>
            </a:endParaRPr>
          </a:p>
          <a:p>
            <a:pPr marL="666750" indent="-654050">
              <a:lnSpc>
                <a:spcPct val="100000"/>
              </a:lnSpc>
              <a:spcBef>
                <a:spcPts val="325"/>
              </a:spcBef>
              <a:buClr>
                <a:srgbClr val="000000"/>
              </a:buClr>
              <a:buFont typeface="Wingdings"/>
              <a:buChar char=""/>
              <a:tabLst>
                <a:tab pos="666115" algn="l"/>
                <a:tab pos="667385" algn="l"/>
              </a:tabLst>
            </a:pPr>
            <a:r>
              <a:rPr sz="2700" i="1" spc="-220" dirty="0">
                <a:solidFill>
                  <a:srgbClr val="C00000"/>
                </a:solidFill>
                <a:latin typeface="Arial"/>
                <a:cs typeface="Arial"/>
              </a:rPr>
              <a:t>Toxic </a:t>
            </a:r>
            <a:r>
              <a:rPr sz="2700" i="1" spc="-130" dirty="0">
                <a:solidFill>
                  <a:srgbClr val="C00000"/>
                </a:solidFill>
                <a:latin typeface="Arial"/>
                <a:cs typeface="Arial"/>
              </a:rPr>
              <a:t>compounds </a:t>
            </a:r>
            <a:r>
              <a:rPr sz="2700" i="1" spc="-135" dirty="0" err="1" smtClean="0">
                <a:latin typeface="Arial"/>
                <a:cs typeface="Arial"/>
              </a:rPr>
              <a:t>e.g</a:t>
            </a:r>
            <a:r>
              <a:rPr sz="2700" i="1" spc="-90" dirty="0" smtClean="0">
                <a:latin typeface="Arial"/>
                <a:cs typeface="Arial"/>
              </a:rPr>
              <a:t> </a:t>
            </a:r>
            <a:r>
              <a:rPr sz="2700" i="1" spc="-135" dirty="0" err="1" smtClean="0">
                <a:latin typeface="Arial"/>
                <a:cs typeface="Arial"/>
              </a:rPr>
              <a:t>hexachlorobenzene</a:t>
            </a:r>
            <a:r>
              <a:rPr lang="en-US" sz="2700" i="1" spc="-135" dirty="0" smtClean="0">
                <a:latin typeface="Arial"/>
                <a:cs typeface="Arial"/>
              </a:rPr>
              <a:t>.</a:t>
            </a:r>
            <a:endParaRPr sz="2700" i="1" dirty="0">
              <a:latin typeface="Arial"/>
              <a:cs typeface="Arial"/>
            </a:endParaRPr>
          </a:p>
          <a:p>
            <a:pPr marL="744220" indent="-731520">
              <a:lnSpc>
                <a:spcPct val="100000"/>
              </a:lnSpc>
              <a:spcBef>
                <a:spcPts val="325"/>
              </a:spcBef>
              <a:buClr>
                <a:srgbClr val="000000"/>
              </a:buClr>
              <a:buFont typeface="Wingdings"/>
              <a:buChar char=""/>
              <a:tabLst>
                <a:tab pos="744220" algn="l"/>
                <a:tab pos="744855" algn="l"/>
              </a:tabLst>
            </a:pPr>
            <a:r>
              <a:rPr sz="2700" i="1" spc="-180" dirty="0" smtClean="0">
                <a:solidFill>
                  <a:srgbClr val="C00000"/>
                </a:solidFill>
                <a:latin typeface="Arial"/>
                <a:cs typeface="Arial"/>
              </a:rPr>
              <a:t>Drugs</a:t>
            </a:r>
            <a:r>
              <a:rPr lang="en-US" sz="2700" i="1" spc="-180" dirty="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700" i="1" dirty="0" smtClean="0">
              <a:latin typeface="Arial"/>
              <a:cs typeface="Arial"/>
            </a:endParaRPr>
          </a:p>
          <a:p>
            <a:pPr marL="355600" marR="815340" indent="45720">
              <a:lnSpc>
                <a:spcPts val="2920"/>
              </a:lnSpc>
              <a:spcBef>
                <a:spcPts val="690"/>
              </a:spcBef>
            </a:pPr>
            <a:r>
              <a:rPr lang="en-US" sz="2700" i="1" spc="-120" dirty="0" smtClean="0">
                <a:latin typeface="Arial"/>
                <a:cs typeface="Arial"/>
              </a:rPr>
              <a:t>E.g.</a:t>
            </a:r>
            <a:r>
              <a:rPr sz="2700" i="1" spc="-120" dirty="0" smtClean="0">
                <a:latin typeface="Arial"/>
                <a:cs typeface="Arial"/>
              </a:rPr>
              <a:t> </a:t>
            </a:r>
            <a:r>
              <a:rPr lang="en-US" sz="2700" i="1" spc="-120" dirty="0" err="1" smtClean="0">
                <a:latin typeface="Arial"/>
                <a:cs typeface="Arial"/>
              </a:rPr>
              <a:t>G</a:t>
            </a:r>
            <a:r>
              <a:rPr sz="2700" i="1" spc="-75" dirty="0" err="1" smtClean="0">
                <a:latin typeface="Arial"/>
                <a:cs typeface="Arial"/>
              </a:rPr>
              <a:t>riseofulvin</a:t>
            </a:r>
            <a:r>
              <a:rPr sz="2700" i="1" spc="-75" dirty="0" smtClean="0">
                <a:latin typeface="Arial"/>
                <a:cs typeface="Arial"/>
              </a:rPr>
              <a:t> </a:t>
            </a:r>
            <a:r>
              <a:rPr sz="2700" i="1" spc="-45" dirty="0" smtClean="0">
                <a:latin typeface="Arial"/>
                <a:cs typeface="Arial"/>
              </a:rPr>
              <a:t>inhibits </a:t>
            </a:r>
            <a:r>
              <a:rPr sz="2700" i="1" spc="-140" dirty="0" smtClean="0">
                <a:latin typeface="Arial"/>
                <a:cs typeface="Arial"/>
              </a:rPr>
              <a:t>many </a:t>
            </a:r>
            <a:r>
              <a:rPr sz="2700" i="1" spc="-175" dirty="0" smtClean="0">
                <a:latin typeface="Arial"/>
                <a:cs typeface="Arial"/>
              </a:rPr>
              <a:t>enzymes </a:t>
            </a:r>
            <a:r>
              <a:rPr sz="2700" i="1" spc="-35" dirty="0" smtClean="0">
                <a:latin typeface="Arial"/>
                <a:cs typeface="Arial"/>
              </a:rPr>
              <a:t>in</a:t>
            </a:r>
            <a:r>
              <a:rPr sz="2700" i="1" spc="-350" dirty="0" smtClean="0">
                <a:latin typeface="Arial"/>
                <a:cs typeface="Arial"/>
              </a:rPr>
              <a:t> </a:t>
            </a:r>
            <a:r>
              <a:rPr sz="2700" i="1" spc="-125" dirty="0" err="1" smtClean="0">
                <a:latin typeface="Arial"/>
                <a:cs typeface="Arial"/>
              </a:rPr>
              <a:t>heme</a:t>
            </a:r>
            <a:r>
              <a:rPr sz="2700" i="1" spc="-125" dirty="0" smtClean="0">
                <a:latin typeface="Arial"/>
                <a:cs typeface="Arial"/>
              </a:rPr>
              <a:t>  </a:t>
            </a:r>
            <a:r>
              <a:rPr lang="en-US" sz="2700" i="1" spc="-125" dirty="0" smtClean="0">
                <a:latin typeface="Arial"/>
                <a:cs typeface="Arial"/>
              </a:rPr>
              <a:t>  </a:t>
            </a:r>
          </a:p>
          <a:p>
            <a:pPr marL="355600" marR="815340" indent="45720">
              <a:lnSpc>
                <a:spcPts val="2920"/>
              </a:lnSpc>
              <a:spcBef>
                <a:spcPts val="690"/>
              </a:spcBef>
            </a:pPr>
            <a:r>
              <a:rPr lang="en-US" sz="2700" i="1" spc="-125" dirty="0">
                <a:latin typeface="Arial"/>
                <a:cs typeface="Arial"/>
              </a:rPr>
              <a:t> </a:t>
            </a:r>
            <a:r>
              <a:rPr lang="en-US" sz="2700" i="1" spc="-125" dirty="0" smtClean="0">
                <a:latin typeface="Arial"/>
                <a:cs typeface="Arial"/>
              </a:rPr>
              <a:t>       </a:t>
            </a:r>
            <a:r>
              <a:rPr sz="2700" i="1" spc="-135" dirty="0" smtClean="0">
                <a:latin typeface="Arial"/>
                <a:cs typeface="Arial"/>
              </a:rPr>
              <a:t>synthesis</a:t>
            </a:r>
            <a:r>
              <a:rPr lang="en-US" sz="2700" i="1" spc="-135" dirty="0" smtClean="0">
                <a:latin typeface="Arial"/>
                <a:cs typeface="Arial"/>
              </a:rPr>
              <a:t>.</a:t>
            </a:r>
            <a:endParaRPr sz="2700" i="1" dirty="0" smtClean="0">
              <a:latin typeface="Arial"/>
              <a:cs typeface="Arial"/>
            </a:endParaRPr>
          </a:p>
          <a:p>
            <a:pPr marL="400685">
              <a:lnSpc>
                <a:spcPct val="100000"/>
              </a:lnSpc>
              <a:spcBef>
                <a:spcPts val="275"/>
              </a:spcBef>
            </a:pPr>
            <a:r>
              <a:rPr sz="2700" i="1" u="heavy" spc="-2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These</a:t>
            </a:r>
            <a:r>
              <a:rPr sz="2700" i="1" u="heavy" spc="-16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700" i="1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include</a:t>
            </a:r>
            <a:r>
              <a:rPr sz="2700" i="1" spc="-80" dirty="0">
                <a:latin typeface="Arial"/>
                <a:cs typeface="Arial"/>
              </a:rPr>
              <a:t>:</a:t>
            </a:r>
            <a:endParaRPr sz="2700" i="1" dirty="0">
              <a:latin typeface="Arial"/>
              <a:cs typeface="Arial"/>
            </a:endParaRPr>
          </a:p>
          <a:p>
            <a:pPr marL="433070" indent="-420370">
              <a:lnSpc>
                <a:spcPct val="100000"/>
              </a:lnSpc>
              <a:spcBef>
                <a:spcPts val="325"/>
              </a:spcBef>
              <a:buFont typeface="Wingdings"/>
              <a:buChar char=""/>
              <a:tabLst>
                <a:tab pos="433070" algn="l"/>
                <a:tab pos="433705" algn="l"/>
              </a:tabLst>
            </a:pPr>
            <a:r>
              <a:rPr sz="2700" i="1" spc="-140" dirty="0">
                <a:latin typeface="Trebuchet MS"/>
                <a:cs typeface="Trebuchet MS"/>
              </a:rPr>
              <a:t>ALA</a:t>
            </a:r>
            <a:r>
              <a:rPr sz="2700" i="1" spc="-210" dirty="0">
                <a:latin typeface="Trebuchet MS"/>
                <a:cs typeface="Trebuchet MS"/>
              </a:rPr>
              <a:t> </a:t>
            </a:r>
            <a:r>
              <a:rPr sz="2700" i="1" spc="-150" dirty="0" smtClean="0">
                <a:latin typeface="Trebuchet MS"/>
                <a:cs typeface="Trebuchet MS"/>
              </a:rPr>
              <a:t>dehydratase</a:t>
            </a:r>
            <a:r>
              <a:rPr lang="en-US" sz="2700" i="1" spc="-150" dirty="0" smtClean="0">
                <a:latin typeface="Trebuchet MS"/>
                <a:cs typeface="Trebuchet MS"/>
              </a:rPr>
              <a:t>.</a:t>
            </a:r>
            <a:endParaRPr sz="2700" i="1" dirty="0">
              <a:latin typeface="Trebuchet MS"/>
              <a:cs typeface="Trebuchet MS"/>
            </a:endParaRPr>
          </a:p>
          <a:p>
            <a:pPr marL="511175" indent="-498475">
              <a:lnSpc>
                <a:spcPct val="100000"/>
              </a:lnSpc>
              <a:spcBef>
                <a:spcPts val="325"/>
              </a:spcBef>
              <a:buFont typeface="Wingdings"/>
              <a:buChar char=""/>
              <a:tabLst>
                <a:tab pos="511175" algn="l"/>
                <a:tab pos="511809" algn="l"/>
              </a:tabLst>
            </a:pPr>
            <a:r>
              <a:rPr sz="2700" i="1" spc="-135" dirty="0">
                <a:latin typeface="Trebuchet MS"/>
                <a:cs typeface="Trebuchet MS"/>
              </a:rPr>
              <a:t>Uroporphyrin </a:t>
            </a:r>
            <a:r>
              <a:rPr sz="2700" i="1" spc="-75" dirty="0">
                <a:latin typeface="Trebuchet MS"/>
                <a:cs typeface="Trebuchet MS"/>
              </a:rPr>
              <a:t>I</a:t>
            </a:r>
            <a:r>
              <a:rPr sz="2700" i="1" spc="-260" dirty="0">
                <a:latin typeface="Trebuchet MS"/>
                <a:cs typeface="Trebuchet MS"/>
              </a:rPr>
              <a:t> </a:t>
            </a:r>
            <a:r>
              <a:rPr sz="2700" i="1" spc="-114" dirty="0" smtClean="0">
                <a:latin typeface="Trebuchet MS"/>
                <a:cs typeface="Trebuchet MS"/>
              </a:rPr>
              <a:t>synthase</a:t>
            </a:r>
            <a:r>
              <a:rPr lang="en-US" sz="2700" i="1" spc="-114" dirty="0" smtClean="0">
                <a:latin typeface="Trebuchet MS"/>
                <a:cs typeface="Trebuchet MS"/>
              </a:rPr>
              <a:t>.</a:t>
            </a:r>
            <a:endParaRPr sz="2700" i="1" dirty="0">
              <a:latin typeface="Trebuchet MS"/>
              <a:cs typeface="Trebuchet MS"/>
            </a:endParaRPr>
          </a:p>
          <a:p>
            <a:pPr marL="511175" indent="-498475">
              <a:lnSpc>
                <a:spcPct val="100000"/>
              </a:lnSpc>
              <a:spcBef>
                <a:spcPts val="325"/>
              </a:spcBef>
              <a:buFont typeface="Wingdings"/>
              <a:buChar char=""/>
              <a:tabLst>
                <a:tab pos="511175" algn="l"/>
                <a:tab pos="511809" algn="l"/>
              </a:tabLst>
            </a:pPr>
            <a:r>
              <a:rPr lang="en-US" sz="2700" i="1" spc="-155" dirty="0" err="1" smtClean="0">
                <a:latin typeface="Trebuchet MS"/>
                <a:cs typeface="Trebuchet MS"/>
              </a:rPr>
              <a:t>F</a:t>
            </a:r>
            <a:r>
              <a:rPr sz="2700" i="1" spc="-155" dirty="0" err="1" smtClean="0">
                <a:latin typeface="Trebuchet MS"/>
                <a:cs typeface="Trebuchet MS"/>
              </a:rPr>
              <a:t>errochetalase</a:t>
            </a:r>
            <a:r>
              <a:rPr lang="en-US" sz="2700" i="1" spc="-155" dirty="0" smtClean="0">
                <a:latin typeface="Trebuchet MS"/>
                <a:cs typeface="Trebuchet MS"/>
              </a:rPr>
              <a:t>.</a:t>
            </a:r>
            <a:endParaRPr sz="2700" i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334770"/>
            <a:ext cx="8458200" cy="45429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381000" indent="-342900">
              <a:lnSpc>
                <a:spcPts val="324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i="1" spc="-220" dirty="0">
                <a:latin typeface="Arial"/>
                <a:cs typeface="Arial"/>
              </a:rPr>
              <a:t>The </a:t>
            </a:r>
            <a:r>
              <a:rPr sz="3000" i="1" spc="-120" dirty="0">
                <a:solidFill>
                  <a:srgbClr val="6F2F9F"/>
                </a:solidFill>
                <a:latin typeface="Arial"/>
                <a:cs typeface="Arial"/>
              </a:rPr>
              <a:t>best </a:t>
            </a:r>
            <a:r>
              <a:rPr sz="3000" i="1" spc="-25" dirty="0">
                <a:solidFill>
                  <a:srgbClr val="6F2F9F"/>
                </a:solidFill>
                <a:latin typeface="Arial"/>
                <a:cs typeface="Arial"/>
              </a:rPr>
              <a:t>time </a:t>
            </a:r>
            <a:r>
              <a:rPr sz="3000" i="1" spc="25" dirty="0">
                <a:solidFill>
                  <a:srgbClr val="6F2F9F"/>
                </a:solidFill>
                <a:latin typeface="Arial"/>
                <a:cs typeface="Arial"/>
              </a:rPr>
              <a:t>to </a:t>
            </a:r>
            <a:r>
              <a:rPr sz="3000" i="1" spc="-35" dirty="0">
                <a:solidFill>
                  <a:srgbClr val="6F2F9F"/>
                </a:solidFill>
                <a:latin typeface="Arial"/>
                <a:cs typeface="Arial"/>
              </a:rPr>
              <a:t>attempt </a:t>
            </a:r>
            <a:r>
              <a:rPr sz="3000" i="1" spc="-155" dirty="0">
                <a:solidFill>
                  <a:srgbClr val="6F2F9F"/>
                </a:solidFill>
                <a:latin typeface="Arial"/>
                <a:cs typeface="Arial"/>
              </a:rPr>
              <a:t>diagnosis </a:t>
            </a:r>
            <a:r>
              <a:rPr sz="3000" i="1" spc="-155" dirty="0">
                <a:latin typeface="Arial"/>
                <a:cs typeface="Arial"/>
              </a:rPr>
              <a:t>is </a:t>
            </a:r>
            <a:r>
              <a:rPr sz="3000" i="1" spc="-100" dirty="0">
                <a:latin typeface="Arial"/>
                <a:cs typeface="Arial"/>
              </a:rPr>
              <a:t>when</a:t>
            </a:r>
            <a:r>
              <a:rPr sz="3000" i="1" spc="-615" dirty="0">
                <a:latin typeface="Arial"/>
                <a:cs typeface="Arial"/>
              </a:rPr>
              <a:t> </a:t>
            </a:r>
            <a:r>
              <a:rPr sz="3000" i="1" spc="-35" dirty="0">
                <a:latin typeface="Arial"/>
                <a:cs typeface="Arial"/>
              </a:rPr>
              <a:t>the </a:t>
            </a:r>
            <a:r>
              <a:rPr sz="3000" i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i="1" spc="-140" dirty="0">
                <a:solidFill>
                  <a:srgbClr val="C00000"/>
                </a:solidFill>
                <a:latin typeface="Arial"/>
                <a:cs typeface="Arial"/>
              </a:rPr>
              <a:t>symptoms </a:t>
            </a:r>
            <a:r>
              <a:rPr sz="3000" i="1" spc="-135" dirty="0">
                <a:solidFill>
                  <a:srgbClr val="C00000"/>
                </a:solidFill>
                <a:latin typeface="Arial"/>
                <a:cs typeface="Arial"/>
              </a:rPr>
              <a:t>are</a:t>
            </a:r>
            <a:r>
              <a:rPr sz="3000" i="1" spc="-1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00" i="1" spc="-105" dirty="0">
                <a:solidFill>
                  <a:srgbClr val="C00000"/>
                </a:solidFill>
                <a:latin typeface="Arial"/>
                <a:cs typeface="Arial"/>
              </a:rPr>
              <a:t>active</a:t>
            </a:r>
            <a:r>
              <a:rPr sz="3000" i="1" spc="-105" dirty="0">
                <a:latin typeface="Arial"/>
                <a:cs typeface="Arial"/>
              </a:rPr>
              <a:t>.</a:t>
            </a:r>
            <a:endParaRPr sz="3000" i="1" dirty="0">
              <a:latin typeface="Arial"/>
              <a:cs typeface="Arial"/>
            </a:endParaRPr>
          </a:p>
          <a:p>
            <a:pPr marL="355600" marR="152400" indent="-342900">
              <a:lnSpc>
                <a:spcPts val="324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i="1" spc="-125" dirty="0">
                <a:latin typeface="Arial"/>
                <a:cs typeface="Arial"/>
              </a:rPr>
              <a:t>Porphyria </a:t>
            </a:r>
            <a:r>
              <a:rPr sz="3000" i="1" spc="-120" dirty="0">
                <a:latin typeface="Arial"/>
                <a:cs typeface="Arial"/>
              </a:rPr>
              <a:t>sufferers </a:t>
            </a:r>
            <a:r>
              <a:rPr sz="3000" i="1" spc="-135" dirty="0">
                <a:latin typeface="Arial"/>
                <a:cs typeface="Arial"/>
              </a:rPr>
              <a:t>are </a:t>
            </a:r>
            <a:r>
              <a:rPr sz="3000" i="1" spc="-90" dirty="0">
                <a:latin typeface="Arial"/>
                <a:cs typeface="Arial"/>
              </a:rPr>
              <a:t>affected </a:t>
            </a:r>
            <a:r>
              <a:rPr sz="3000" i="1" spc="-125" dirty="0">
                <a:latin typeface="Arial"/>
                <a:cs typeface="Arial"/>
              </a:rPr>
              <a:t>by </a:t>
            </a:r>
            <a:r>
              <a:rPr sz="3000" i="1" spc="-100" dirty="0">
                <a:latin typeface="Arial"/>
                <a:cs typeface="Arial"/>
              </a:rPr>
              <a:t>anything</a:t>
            </a:r>
            <a:r>
              <a:rPr sz="3000" i="1" spc="-350" dirty="0">
                <a:latin typeface="Arial"/>
                <a:cs typeface="Arial"/>
              </a:rPr>
              <a:t> </a:t>
            </a:r>
            <a:r>
              <a:rPr sz="3000" i="1" dirty="0">
                <a:latin typeface="Arial"/>
                <a:cs typeface="Arial"/>
              </a:rPr>
              <a:t>that  </a:t>
            </a:r>
            <a:r>
              <a:rPr sz="3000" i="1" spc="-195" dirty="0">
                <a:latin typeface="Arial"/>
                <a:cs typeface="Arial"/>
              </a:rPr>
              <a:t>can </a:t>
            </a:r>
            <a:r>
              <a:rPr sz="3000" i="1" spc="-45" dirty="0">
                <a:latin typeface="Arial"/>
                <a:cs typeface="Arial"/>
              </a:rPr>
              <a:t>alter </a:t>
            </a:r>
            <a:r>
              <a:rPr sz="3000" i="1" spc="-35" dirty="0">
                <a:latin typeface="Arial"/>
                <a:cs typeface="Arial"/>
              </a:rPr>
              <a:t>the </a:t>
            </a:r>
            <a:r>
              <a:rPr sz="3000" i="1" spc="-65" dirty="0">
                <a:latin typeface="Arial"/>
                <a:cs typeface="Arial"/>
              </a:rPr>
              <a:t>functioning </a:t>
            </a:r>
            <a:r>
              <a:rPr sz="3000" i="1" spc="-5" dirty="0">
                <a:latin typeface="Arial"/>
                <a:cs typeface="Arial"/>
              </a:rPr>
              <a:t>of </a:t>
            </a:r>
            <a:r>
              <a:rPr sz="3000" i="1" spc="-35" dirty="0">
                <a:latin typeface="Arial"/>
                <a:cs typeface="Arial"/>
              </a:rPr>
              <a:t>the </a:t>
            </a:r>
            <a:r>
              <a:rPr sz="3000" i="1" spc="-65" dirty="0">
                <a:solidFill>
                  <a:srgbClr val="C00000"/>
                </a:solidFill>
                <a:latin typeface="Arial"/>
                <a:cs typeface="Arial"/>
              </a:rPr>
              <a:t>deficient  </a:t>
            </a:r>
            <a:r>
              <a:rPr sz="3000" i="1" spc="-180" dirty="0">
                <a:solidFill>
                  <a:srgbClr val="C00000"/>
                </a:solidFill>
                <a:latin typeface="Arial"/>
                <a:cs typeface="Arial"/>
              </a:rPr>
              <a:t>enzymes.</a:t>
            </a:r>
            <a:endParaRPr sz="3000" i="1" dirty="0">
              <a:latin typeface="Arial"/>
              <a:cs typeface="Arial"/>
            </a:endParaRPr>
          </a:p>
          <a:p>
            <a:pPr marL="355600" marR="180975" indent="-342900">
              <a:lnSpc>
                <a:spcPts val="324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i="1" spc="-225" dirty="0">
                <a:latin typeface="Arial"/>
                <a:cs typeface="Arial"/>
              </a:rPr>
              <a:t>Disease </a:t>
            </a:r>
            <a:r>
              <a:rPr sz="3000" i="1" spc="-195" dirty="0">
                <a:latin typeface="Arial"/>
                <a:cs typeface="Arial"/>
              </a:rPr>
              <a:t>can </a:t>
            </a:r>
            <a:r>
              <a:rPr sz="3000" i="1" spc="-125" dirty="0">
                <a:latin typeface="Arial"/>
                <a:cs typeface="Arial"/>
              </a:rPr>
              <a:t>occur </a:t>
            </a:r>
            <a:r>
              <a:rPr sz="3000" i="1" spc="30" dirty="0">
                <a:latin typeface="Arial"/>
                <a:cs typeface="Arial"/>
              </a:rPr>
              <a:t>to </a:t>
            </a:r>
            <a:r>
              <a:rPr sz="3000" i="1" spc="-40" dirty="0">
                <a:solidFill>
                  <a:srgbClr val="00AF50"/>
                </a:solidFill>
                <a:latin typeface="Arial"/>
                <a:cs typeface="Arial"/>
              </a:rPr>
              <a:t>different </a:t>
            </a:r>
            <a:r>
              <a:rPr sz="3000" i="1" spc="-165" dirty="0">
                <a:solidFill>
                  <a:srgbClr val="00AF50"/>
                </a:solidFill>
                <a:latin typeface="Arial"/>
                <a:cs typeface="Arial"/>
              </a:rPr>
              <a:t>degrees</a:t>
            </a:r>
            <a:r>
              <a:rPr sz="3000" i="1" spc="-165" dirty="0">
                <a:latin typeface="Arial"/>
                <a:cs typeface="Arial"/>
              </a:rPr>
              <a:t>. </a:t>
            </a:r>
            <a:endParaRPr lang="ar-SA" sz="3000" i="1" spc="-165" dirty="0" smtClean="0">
              <a:latin typeface="Arial"/>
              <a:cs typeface="Arial"/>
            </a:endParaRPr>
          </a:p>
          <a:p>
            <a:pPr marL="355600" marR="180975" indent="-342900">
              <a:lnSpc>
                <a:spcPts val="324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i="1" spc="-254" dirty="0" smtClean="0">
                <a:latin typeface="Arial"/>
                <a:cs typeface="Arial"/>
              </a:rPr>
              <a:t>Some  </a:t>
            </a:r>
            <a:r>
              <a:rPr sz="3000" i="1" spc="-105" dirty="0">
                <a:latin typeface="Arial"/>
                <a:cs typeface="Arial"/>
              </a:rPr>
              <a:t>people </a:t>
            </a:r>
            <a:r>
              <a:rPr sz="3000" i="1" spc="-135" dirty="0">
                <a:latin typeface="Arial"/>
                <a:cs typeface="Arial"/>
              </a:rPr>
              <a:t>are </a:t>
            </a:r>
            <a:r>
              <a:rPr sz="3000" i="1" spc="-95" dirty="0">
                <a:solidFill>
                  <a:srgbClr val="E36C09"/>
                </a:solidFill>
                <a:latin typeface="Arial"/>
                <a:cs typeface="Arial"/>
              </a:rPr>
              <a:t>affected </a:t>
            </a:r>
            <a:r>
              <a:rPr sz="3000" i="1" spc="-210" dirty="0">
                <a:solidFill>
                  <a:srgbClr val="E36C09"/>
                </a:solidFill>
                <a:latin typeface="Arial"/>
                <a:cs typeface="Arial"/>
              </a:rPr>
              <a:t>so </a:t>
            </a:r>
            <a:r>
              <a:rPr sz="3000" i="1" spc="-80" dirty="0">
                <a:solidFill>
                  <a:srgbClr val="E36C09"/>
                </a:solidFill>
                <a:latin typeface="Arial"/>
                <a:cs typeface="Arial"/>
              </a:rPr>
              <a:t>slightly </a:t>
            </a:r>
            <a:r>
              <a:rPr sz="3000" i="1" spc="-5" dirty="0">
                <a:latin typeface="Arial"/>
                <a:cs typeface="Arial"/>
              </a:rPr>
              <a:t>that </a:t>
            </a:r>
            <a:r>
              <a:rPr sz="3000" i="1" spc="-35" dirty="0">
                <a:latin typeface="Arial"/>
                <a:cs typeface="Arial"/>
              </a:rPr>
              <a:t>the</a:t>
            </a:r>
            <a:r>
              <a:rPr sz="3000" i="1" spc="-560" dirty="0">
                <a:latin typeface="Arial"/>
                <a:cs typeface="Arial"/>
              </a:rPr>
              <a:t> </a:t>
            </a:r>
            <a:r>
              <a:rPr sz="3000" i="1" spc="-155" dirty="0">
                <a:latin typeface="Arial"/>
                <a:cs typeface="Arial"/>
              </a:rPr>
              <a:t>diagnosis  is </a:t>
            </a:r>
            <a:r>
              <a:rPr sz="3000" i="1" spc="-120" dirty="0">
                <a:latin typeface="Arial"/>
                <a:cs typeface="Arial"/>
              </a:rPr>
              <a:t>never</a:t>
            </a:r>
            <a:r>
              <a:rPr sz="3000" i="1" spc="-170" dirty="0">
                <a:latin typeface="Arial"/>
                <a:cs typeface="Arial"/>
              </a:rPr>
              <a:t> </a:t>
            </a:r>
            <a:r>
              <a:rPr sz="3000" i="1" spc="-125" dirty="0">
                <a:latin typeface="Arial"/>
                <a:cs typeface="Arial"/>
              </a:rPr>
              <a:t>considered.</a:t>
            </a:r>
            <a:endParaRPr sz="3000" i="1" dirty="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i="1" spc="-165" dirty="0">
                <a:solidFill>
                  <a:srgbClr val="FF0000"/>
                </a:solidFill>
                <a:latin typeface="Arial"/>
                <a:cs typeface="Arial"/>
              </a:rPr>
              <a:t>Herbs, </a:t>
            </a:r>
            <a:r>
              <a:rPr sz="3000" i="1" spc="-140" dirty="0">
                <a:solidFill>
                  <a:srgbClr val="FF0000"/>
                </a:solidFill>
                <a:latin typeface="Arial"/>
                <a:cs typeface="Arial"/>
              </a:rPr>
              <a:t>drugs, </a:t>
            </a:r>
            <a:r>
              <a:rPr sz="3000" i="1" spc="-105" dirty="0">
                <a:solidFill>
                  <a:srgbClr val="FF0000"/>
                </a:solidFill>
                <a:latin typeface="Arial"/>
                <a:cs typeface="Arial"/>
              </a:rPr>
              <a:t>alcohol </a:t>
            </a:r>
            <a:r>
              <a:rPr sz="3000" i="1" spc="-14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3000" i="1" spc="-160" dirty="0">
                <a:solidFill>
                  <a:srgbClr val="FF0000"/>
                </a:solidFill>
                <a:latin typeface="Arial"/>
                <a:cs typeface="Arial"/>
              </a:rPr>
              <a:t>even </a:t>
            </a:r>
            <a:r>
              <a:rPr sz="3000" i="1" spc="-120" dirty="0">
                <a:solidFill>
                  <a:srgbClr val="FF0000"/>
                </a:solidFill>
                <a:latin typeface="Arial"/>
                <a:cs typeface="Arial"/>
              </a:rPr>
              <a:t>hormones </a:t>
            </a:r>
            <a:r>
              <a:rPr sz="3000" i="1" spc="-195" dirty="0">
                <a:latin typeface="Arial"/>
                <a:cs typeface="Arial"/>
              </a:rPr>
              <a:t>can  </a:t>
            </a:r>
            <a:r>
              <a:rPr sz="3000" i="1" spc="-114" dirty="0">
                <a:latin typeface="Arial"/>
                <a:cs typeface="Arial"/>
              </a:rPr>
              <a:t>produce </a:t>
            </a:r>
            <a:r>
              <a:rPr sz="3000" i="1" spc="-120" dirty="0">
                <a:latin typeface="Arial"/>
                <a:cs typeface="Arial"/>
              </a:rPr>
              <a:t>acute </a:t>
            </a:r>
            <a:r>
              <a:rPr sz="3000" i="1" spc="-135" dirty="0">
                <a:latin typeface="Arial"/>
                <a:cs typeface="Arial"/>
              </a:rPr>
              <a:t>attacks </a:t>
            </a:r>
            <a:r>
              <a:rPr sz="3000" i="1" spc="-125" dirty="0">
                <a:latin typeface="Arial"/>
                <a:cs typeface="Arial"/>
              </a:rPr>
              <a:t>by </a:t>
            </a:r>
            <a:r>
              <a:rPr sz="3000" i="1" spc="-55" dirty="0">
                <a:latin typeface="Arial"/>
                <a:cs typeface="Arial"/>
              </a:rPr>
              <a:t>interfering </a:t>
            </a:r>
            <a:r>
              <a:rPr sz="3000" i="1" spc="15" dirty="0">
                <a:latin typeface="Arial"/>
                <a:cs typeface="Arial"/>
              </a:rPr>
              <a:t>with</a:t>
            </a:r>
            <a:r>
              <a:rPr sz="3000" i="1" spc="-420" dirty="0">
                <a:latin typeface="Arial"/>
                <a:cs typeface="Arial"/>
              </a:rPr>
              <a:t> </a:t>
            </a:r>
            <a:r>
              <a:rPr sz="3000" i="1" spc="-175" dirty="0">
                <a:latin typeface="Arial"/>
                <a:cs typeface="Arial"/>
              </a:rPr>
              <a:t>enzyme  </a:t>
            </a:r>
            <a:r>
              <a:rPr sz="3000" i="1" spc="-50" dirty="0">
                <a:latin typeface="Arial"/>
                <a:cs typeface="Arial"/>
              </a:rPr>
              <a:t>function.</a:t>
            </a:r>
            <a:endParaRPr sz="3000" i="1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9955" y="246888"/>
            <a:ext cx="8324088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8228" y="144779"/>
            <a:ext cx="2446020" cy="125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74320"/>
            <a:ext cx="8229600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25199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75"/>
              </a:spcBef>
            </a:pPr>
            <a:r>
              <a:rPr sz="4400" i="1" spc="-484" dirty="0"/>
              <a:t>Diagnosis</a:t>
            </a:r>
            <a:endParaRPr sz="44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609601"/>
            <a:ext cx="8820912" cy="1447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762000"/>
            <a:ext cx="798565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spc="-455" dirty="0"/>
              <a:t>Organs </a:t>
            </a:r>
            <a:r>
              <a:rPr lang="ar-SA" sz="3200" i="1" spc="-455" dirty="0" smtClean="0"/>
              <a:t> </a:t>
            </a:r>
            <a:r>
              <a:rPr sz="3200" i="1" spc="-484" dirty="0" smtClean="0"/>
              <a:t>mainly </a:t>
            </a:r>
            <a:r>
              <a:rPr lang="ar-SA" sz="3200" i="1" spc="-484" dirty="0" smtClean="0"/>
              <a:t> </a:t>
            </a:r>
            <a:r>
              <a:rPr sz="3200" i="1" spc="-530" dirty="0" smtClean="0"/>
              <a:t>involved </a:t>
            </a:r>
            <a:r>
              <a:rPr lang="ar-SA" sz="3200" i="1" spc="-530" dirty="0" smtClean="0"/>
              <a:t>  </a:t>
            </a:r>
            <a:r>
              <a:rPr sz="3200" i="1" spc="-350" dirty="0" smtClean="0"/>
              <a:t>in </a:t>
            </a:r>
            <a:r>
              <a:rPr sz="3200" i="1" spc="-665" dirty="0" err="1"/>
              <a:t>Heme</a:t>
            </a:r>
            <a:r>
              <a:rPr sz="3200" i="1" spc="-665" dirty="0"/>
              <a:t> </a:t>
            </a:r>
            <a:r>
              <a:rPr lang="ar-SA" sz="3200" i="1" spc="-665" dirty="0" smtClean="0"/>
              <a:t>  </a:t>
            </a:r>
            <a:r>
              <a:rPr sz="3200" i="1" spc="-430" dirty="0" smtClean="0"/>
              <a:t>synthesis</a:t>
            </a:r>
            <a:r>
              <a:rPr sz="3200" i="1" spc="-605" dirty="0" smtClean="0"/>
              <a:t> </a:t>
            </a:r>
            <a:r>
              <a:rPr sz="3200" i="1" spc="-385" dirty="0"/>
              <a:t>?</a:t>
            </a:r>
            <a:endParaRPr sz="3200" i="1" dirty="0"/>
          </a:p>
        </p:txBody>
      </p:sp>
      <p:sp>
        <p:nvSpPr>
          <p:cNvPr id="4" name="object 4"/>
          <p:cNvSpPr/>
          <p:nvPr/>
        </p:nvSpPr>
        <p:spPr>
          <a:xfrm>
            <a:off x="545591" y="3822191"/>
            <a:ext cx="3212592" cy="2849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2514600"/>
            <a:ext cx="3029712" cy="403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2286000"/>
            <a:ext cx="3277870" cy="4286250"/>
          </a:xfrm>
          <a:custGeom>
            <a:avLst/>
            <a:gdLst/>
            <a:ahLst/>
            <a:cxnLst/>
            <a:rect l="l" t="t" r="r" b="b"/>
            <a:pathLst>
              <a:path w="3068320" h="2705100">
                <a:moveTo>
                  <a:pt x="0" y="2705100"/>
                </a:moveTo>
                <a:lnTo>
                  <a:pt x="3067812" y="2705100"/>
                </a:lnTo>
                <a:lnTo>
                  <a:pt x="3067812" y="0"/>
                </a:lnTo>
                <a:lnTo>
                  <a:pt x="0" y="0"/>
                </a:lnTo>
                <a:lnTo>
                  <a:pt x="0" y="27051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5591" y="3745991"/>
            <a:ext cx="4373879" cy="2849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600" y="2438400"/>
            <a:ext cx="4191000" cy="403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8600" y="2286000"/>
            <a:ext cx="4591050" cy="4210050"/>
          </a:xfrm>
          <a:custGeom>
            <a:avLst/>
            <a:gdLst/>
            <a:ahLst/>
            <a:cxnLst/>
            <a:rect l="l" t="t" r="r" b="b"/>
            <a:pathLst>
              <a:path w="4229100" h="2705100">
                <a:moveTo>
                  <a:pt x="0" y="2705100"/>
                </a:moveTo>
                <a:lnTo>
                  <a:pt x="4229100" y="2705100"/>
                </a:lnTo>
                <a:lnTo>
                  <a:pt x="4229100" y="0"/>
                </a:lnTo>
                <a:lnTo>
                  <a:pt x="0" y="0"/>
                </a:lnTo>
                <a:lnTo>
                  <a:pt x="0" y="27051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95955" y="5919215"/>
            <a:ext cx="1024128" cy="4632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54807" y="5899403"/>
            <a:ext cx="1097280" cy="5654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3200" y="5943600"/>
            <a:ext cx="929639" cy="3688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3200" y="5943600"/>
            <a:ext cx="929640" cy="368935"/>
          </a:xfrm>
          <a:custGeom>
            <a:avLst/>
            <a:gdLst/>
            <a:ahLst/>
            <a:cxnLst/>
            <a:rect l="l" t="t" r="r" b="b"/>
            <a:pathLst>
              <a:path w="929639" h="368935">
                <a:moveTo>
                  <a:pt x="0" y="368808"/>
                </a:moveTo>
                <a:lnTo>
                  <a:pt x="929639" y="368808"/>
                </a:lnTo>
                <a:lnTo>
                  <a:pt x="929639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47772" y="5962599"/>
            <a:ext cx="891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variable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44156" y="6071615"/>
            <a:ext cx="1086611" cy="4632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03007" y="6051803"/>
            <a:ext cx="1159763" cy="565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1400" y="6096000"/>
            <a:ext cx="992124" cy="368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91400" y="6096000"/>
            <a:ext cx="992505" cy="368935"/>
          </a:xfrm>
          <a:custGeom>
            <a:avLst/>
            <a:gdLst/>
            <a:ahLst/>
            <a:cxnLst/>
            <a:rect l="l" t="t" r="r" b="b"/>
            <a:pathLst>
              <a:path w="992504" h="368935">
                <a:moveTo>
                  <a:pt x="0" y="368808"/>
                </a:moveTo>
                <a:lnTo>
                  <a:pt x="992124" y="368808"/>
                </a:lnTo>
                <a:lnTo>
                  <a:pt x="992124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395971" y="6114999"/>
            <a:ext cx="982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constant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302765"/>
            <a:ext cx="8610600" cy="52456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415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229" dirty="0">
                <a:solidFill>
                  <a:srgbClr val="00AF50"/>
                </a:solidFill>
                <a:latin typeface="Trebuchet MS"/>
                <a:cs typeface="Trebuchet MS"/>
              </a:rPr>
              <a:t>Lab </a:t>
            </a:r>
            <a:r>
              <a:rPr sz="3200" b="1" i="1" spc="-165" dirty="0">
                <a:solidFill>
                  <a:srgbClr val="00AF50"/>
                </a:solidFill>
                <a:latin typeface="Trebuchet MS"/>
                <a:cs typeface="Trebuchet MS"/>
              </a:rPr>
              <a:t>tests </a:t>
            </a:r>
            <a:r>
              <a:rPr sz="3200" b="1" i="1" spc="-204" dirty="0">
                <a:solidFill>
                  <a:srgbClr val="00AF50"/>
                </a:solidFill>
                <a:latin typeface="Trebuchet MS"/>
                <a:cs typeface="Trebuchet MS"/>
              </a:rPr>
              <a:t>are required </a:t>
            </a:r>
            <a:r>
              <a:rPr sz="3200" i="1" spc="20" dirty="0">
                <a:latin typeface="Arial"/>
                <a:cs typeface="Arial"/>
              </a:rPr>
              <a:t>to </a:t>
            </a:r>
            <a:r>
              <a:rPr sz="3200" i="1" spc="-200" dirty="0">
                <a:latin typeface="Arial"/>
                <a:cs typeface="Arial"/>
              </a:rPr>
              <a:t>make </a:t>
            </a:r>
            <a:r>
              <a:rPr sz="3200" i="1" spc="-245" dirty="0">
                <a:latin typeface="Arial"/>
                <a:cs typeface="Arial"/>
              </a:rPr>
              <a:t>a</a:t>
            </a:r>
            <a:r>
              <a:rPr sz="3200" i="1" spc="-570" dirty="0">
                <a:latin typeface="Arial"/>
                <a:cs typeface="Arial"/>
              </a:rPr>
              <a:t> </a:t>
            </a:r>
            <a:r>
              <a:rPr sz="3200" i="1" spc="-50" dirty="0">
                <a:latin typeface="Arial"/>
                <a:cs typeface="Arial"/>
              </a:rPr>
              <a:t>definitive  </a:t>
            </a:r>
            <a:r>
              <a:rPr sz="3200" i="1" spc="-165" dirty="0">
                <a:latin typeface="Arial"/>
                <a:cs typeface="Arial"/>
              </a:rPr>
              <a:t>diagnosis </a:t>
            </a:r>
            <a:r>
              <a:rPr sz="3200" i="1" spc="-5" dirty="0">
                <a:latin typeface="Arial"/>
                <a:cs typeface="Arial"/>
              </a:rPr>
              <a:t>of </a:t>
            </a:r>
            <a:r>
              <a:rPr sz="3200" i="1" spc="-85" dirty="0">
                <a:latin typeface="Arial"/>
                <a:cs typeface="Arial"/>
              </a:rPr>
              <a:t>porphyria </a:t>
            </a:r>
            <a:r>
              <a:rPr sz="3200" i="1" spc="-145" dirty="0">
                <a:latin typeface="Arial"/>
                <a:cs typeface="Arial"/>
              </a:rPr>
              <a:t>and </a:t>
            </a:r>
            <a:r>
              <a:rPr sz="3200" i="1" spc="25" dirty="0">
                <a:latin typeface="Arial"/>
                <a:cs typeface="Arial"/>
              </a:rPr>
              <a:t>to </a:t>
            </a:r>
            <a:r>
              <a:rPr sz="3200" i="1" spc="-75" dirty="0">
                <a:latin typeface="Arial"/>
                <a:cs typeface="Arial"/>
              </a:rPr>
              <a:t>determine </a:t>
            </a:r>
            <a:r>
              <a:rPr sz="3200" i="1" spc="-7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b="1" i="1" spc="-190" dirty="0">
                <a:solidFill>
                  <a:srgbClr val="00AF50"/>
                </a:solidFill>
                <a:latin typeface="Trebuchet MS"/>
                <a:cs typeface="Trebuchet MS"/>
              </a:rPr>
              <a:t>which </a:t>
            </a:r>
            <a:r>
              <a:rPr sz="3200" b="1" i="1" spc="-170" dirty="0">
                <a:solidFill>
                  <a:srgbClr val="00AF50"/>
                </a:solidFill>
                <a:latin typeface="Trebuchet MS"/>
                <a:cs typeface="Trebuchet MS"/>
              </a:rPr>
              <a:t>form </a:t>
            </a:r>
            <a:r>
              <a:rPr sz="3200" b="1" i="1" spc="-130" dirty="0">
                <a:solidFill>
                  <a:srgbClr val="00AF50"/>
                </a:solidFill>
                <a:latin typeface="Trebuchet MS"/>
                <a:cs typeface="Trebuchet MS"/>
              </a:rPr>
              <a:t>of </a:t>
            </a:r>
            <a:r>
              <a:rPr sz="3200" b="1" i="1" spc="-190" dirty="0">
                <a:solidFill>
                  <a:srgbClr val="00AF50"/>
                </a:solidFill>
                <a:latin typeface="Trebuchet MS"/>
                <a:cs typeface="Trebuchet MS"/>
              </a:rPr>
              <a:t>the </a:t>
            </a:r>
            <a:r>
              <a:rPr sz="3200" b="1" i="1" spc="-155" dirty="0">
                <a:solidFill>
                  <a:srgbClr val="00AF50"/>
                </a:solidFill>
                <a:latin typeface="Trebuchet MS"/>
                <a:cs typeface="Trebuchet MS"/>
              </a:rPr>
              <a:t>disease </a:t>
            </a:r>
            <a:r>
              <a:rPr sz="3200" b="1" i="1" spc="-165" dirty="0">
                <a:solidFill>
                  <a:srgbClr val="00AF50"/>
                </a:solidFill>
                <a:latin typeface="Trebuchet MS"/>
                <a:cs typeface="Trebuchet MS"/>
              </a:rPr>
              <a:t>you</a:t>
            </a:r>
            <a:r>
              <a:rPr sz="3200" b="1" i="1" spc="-69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200" b="1" i="1" spc="-185" dirty="0">
                <a:solidFill>
                  <a:srgbClr val="00AF50"/>
                </a:solidFill>
                <a:latin typeface="Trebuchet MS"/>
                <a:cs typeface="Trebuchet MS"/>
              </a:rPr>
              <a:t>have</a:t>
            </a:r>
            <a:r>
              <a:rPr sz="3200" i="1" spc="-185" dirty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latin typeface="Arial"/>
                <a:cs typeface="Arial"/>
              </a:rPr>
              <a:t>If </a:t>
            </a:r>
            <a:r>
              <a:rPr sz="3200" i="1" spc="-85" dirty="0">
                <a:latin typeface="Arial"/>
                <a:cs typeface="Arial"/>
              </a:rPr>
              <a:t>your </a:t>
            </a:r>
            <a:r>
              <a:rPr sz="3200" i="1" spc="-60" dirty="0">
                <a:latin typeface="Arial"/>
                <a:cs typeface="Arial"/>
              </a:rPr>
              <a:t>doctor </a:t>
            </a:r>
            <a:r>
              <a:rPr sz="3200" i="1" spc="-190" dirty="0">
                <a:latin typeface="Arial"/>
                <a:cs typeface="Arial"/>
              </a:rPr>
              <a:t>suspects </a:t>
            </a:r>
            <a:r>
              <a:rPr sz="3200" i="1" spc="-80" dirty="0">
                <a:latin typeface="Arial"/>
                <a:cs typeface="Arial"/>
              </a:rPr>
              <a:t>porphyria, </a:t>
            </a:r>
            <a:r>
              <a:rPr sz="3200" i="1" spc="-145" dirty="0">
                <a:latin typeface="Arial"/>
                <a:cs typeface="Arial"/>
              </a:rPr>
              <a:t>he </a:t>
            </a:r>
            <a:r>
              <a:rPr sz="3200" i="1" spc="-25" dirty="0">
                <a:latin typeface="Arial"/>
                <a:cs typeface="Arial"/>
              </a:rPr>
              <a:t>or</a:t>
            </a:r>
            <a:r>
              <a:rPr sz="3200" i="1" spc="-630" dirty="0">
                <a:latin typeface="Arial"/>
                <a:cs typeface="Arial"/>
              </a:rPr>
              <a:t> </a:t>
            </a:r>
            <a:r>
              <a:rPr sz="3200" i="1" spc="-215" dirty="0">
                <a:latin typeface="Arial"/>
                <a:cs typeface="Arial"/>
              </a:rPr>
              <a:t>she  </a:t>
            </a:r>
            <a:r>
              <a:rPr sz="3200" i="1" spc="-190" dirty="0">
                <a:latin typeface="Arial"/>
                <a:cs typeface="Arial"/>
              </a:rPr>
              <a:t>may </a:t>
            </a:r>
            <a:r>
              <a:rPr sz="3200" i="1" spc="-125" dirty="0">
                <a:latin typeface="Arial"/>
                <a:cs typeface="Arial"/>
              </a:rPr>
              <a:t>recommend these</a:t>
            </a:r>
            <a:r>
              <a:rPr sz="3200" i="1" spc="-215" dirty="0">
                <a:latin typeface="Arial"/>
                <a:cs typeface="Arial"/>
              </a:rPr>
              <a:t> </a:t>
            </a:r>
            <a:r>
              <a:rPr sz="3200" i="1" spc="-105" dirty="0">
                <a:latin typeface="Arial"/>
                <a:cs typeface="Arial"/>
              </a:rPr>
              <a:t>tests:</a:t>
            </a:r>
            <a:endParaRPr sz="3200" i="1" dirty="0">
              <a:latin typeface="Arial"/>
              <a:cs typeface="Arial"/>
            </a:endParaRPr>
          </a:p>
          <a:p>
            <a:pPr marL="355600" marR="64389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175" dirty="0">
                <a:solidFill>
                  <a:srgbClr val="FF0000"/>
                </a:solidFill>
                <a:latin typeface="Trebuchet MS"/>
                <a:cs typeface="Trebuchet MS"/>
              </a:rPr>
              <a:t>Urine </a:t>
            </a:r>
            <a:r>
              <a:rPr sz="3200" b="1" i="1" spc="-350" dirty="0">
                <a:solidFill>
                  <a:srgbClr val="FF0000"/>
                </a:solidFill>
                <a:latin typeface="Trebuchet MS"/>
                <a:cs typeface="Trebuchet MS"/>
              </a:rPr>
              <a:t>, </a:t>
            </a:r>
            <a:r>
              <a:rPr sz="3200" b="1" i="1" spc="-125" dirty="0">
                <a:solidFill>
                  <a:srgbClr val="FF0000"/>
                </a:solidFill>
                <a:latin typeface="Trebuchet MS"/>
                <a:cs typeface="Trebuchet MS"/>
              </a:rPr>
              <a:t>blood </a:t>
            </a:r>
            <a:r>
              <a:rPr sz="3200" b="1" i="1" spc="-145" dirty="0">
                <a:solidFill>
                  <a:srgbClr val="FF0000"/>
                </a:solidFill>
                <a:latin typeface="Trebuchet MS"/>
                <a:cs typeface="Trebuchet MS"/>
              </a:rPr>
              <a:t>and </a:t>
            </a:r>
            <a:r>
              <a:rPr sz="3200" b="1" i="1" spc="-130" dirty="0" smtClean="0">
                <a:solidFill>
                  <a:srgbClr val="FF0000"/>
                </a:solidFill>
                <a:latin typeface="Trebuchet MS"/>
                <a:cs typeface="Trebuchet MS"/>
              </a:rPr>
              <a:t>stool</a:t>
            </a:r>
            <a:r>
              <a:rPr lang="ar-SA" sz="3200" b="1" i="1" spc="-130" dirty="0" smtClean="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r>
              <a:rPr sz="3200" b="1" i="1" spc="-13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en-US" sz="3200" b="1" i="1" spc="-130" dirty="0" smtClean="0">
                <a:latin typeface="Trebuchet MS"/>
                <a:cs typeface="Trebuchet MS"/>
              </a:rPr>
              <a:t>E</a:t>
            </a:r>
            <a:r>
              <a:rPr sz="3200" i="1" spc="-110" dirty="0" smtClean="0">
                <a:latin typeface="Arial"/>
                <a:cs typeface="Arial"/>
              </a:rPr>
              <a:t>xamination</a:t>
            </a:r>
            <a:r>
              <a:rPr sz="3200" i="1" spc="-550" dirty="0" smtClean="0">
                <a:latin typeface="Arial"/>
                <a:cs typeface="Arial"/>
              </a:rPr>
              <a:t> </a:t>
            </a:r>
            <a:r>
              <a:rPr sz="3200" i="1" spc="-15" dirty="0">
                <a:latin typeface="Arial"/>
                <a:cs typeface="Arial"/>
              </a:rPr>
              <a:t>for  </a:t>
            </a:r>
            <a:r>
              <a:rPr sz="3200" i="1" spc="-130" dirty="0">
                <a:latin typeface="Arial"/>
                <a:cs typeface="Arial"/>
              </a:rPr>
              <a:t>various</a:t>
            </a:r>
            <a:r>
              <a:rPr sz="3200" i="1" spc="-165" dirty="0">
                <a:latin typeface="Arial"/>
                <a:cs typeface="Arial"/>
              </a:rPr>
              <a:t> </a:t>
            </a:r>
            <a:r>
              <a:rPr sz="3200" i="1" spc="-95" dirty="0">
                <a:latin typeface="Arial"/>
                <a:cs typeface="Arial"/>
              </a:rPr>
              <a:t>porphyrins.</a:t>
            </a:r>
            <a:endParaRPr sz="3200" i="1" dirty="0">
              <a:latin typeface="Arial"/>
              <a:cs typeface="Arial"/>
            </a:endParaRPr>
          </a:p>
          <a:p>
            <a:pPr marL="355600" marR="85026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175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Spectrophotometry</a:t>
            </a:r>
            <a:r>
              <a:rPr lang="ar-SA" sz="3200" b="1" i="1" spc="-175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:</a:t>
            </a:r>
            <a:r>
              <a:rPr sz="3200" b="1" i="1" spc="-175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i="1" spc="-215" dirty="0">
                <a:latin typeface="Arial"/>
                <a:cs typeface="Arial"/>
              </a:rPr>
              <a:t>Is </a:t>
            </a:r>
            <a:r>
              <a:rPr sz="3200" i="1" spc="-225" dirty="0">
                <a:latin typeface="Arial"/>
                <a:cs typeface="Arial"/>
              </a:rPr>
              <a:t>Used </a:t>
            </a:r>
            <a:r>
              <a:rPr sz="3200" i="1" spc="25" dirty="0">
                <a:latin typeface="Arial"/>
                <a:cs typeface="Arial"/>
              </a:rPr>
              <a:t>to </a:t>
            </a:r>
            <a:r>
              <a:rPr sz="3200" i="1" spc="-270" dirty="0">
                <a:latin typeface="Arial"/>
                <a:cs typeface="Arial"/>
              </a:rPr>
              <a:t>Test</a:t>
            </a:r>
            <a:r>
              <a:rPr sz="3200" i="1" spc="-395" dirty="0">
                <a:latin typeface="Arial"/>
                <a:cs typeface="Arial"/>
              </a:rPr>
              <a:t> </a:t>
            </a:r>
            <a:r>
              <a:rPr sz="3200" i="1" spc="-15" dirty="0">
                <a:latin typeface="Arial"/>
                <a:cs typeface="Arial"/>
              </a:rPr>
              <a:t>for  </a:t>
            </a:r>
            <a:r>
              <a:rPr sz="3200" i="1" spc="-140" dirty="0">
                <a:latin typeface="Arial"/>
                <a:cs typeface="Arial"/>
              </a:rPr>
              <a:t>Porphyrins </a:t>
            </a:r>
            <a:r>
              <a:rPr sz="3200" i="1" spc="50" dirty="0">
                <a:latin typeface="Arial"/>
                <a:cs typeface="Arial"/>
              </a:rPr>
              <a:t>&amp; </a:t>
            </a:r>
            <a:r>
              <a:rPr sz="3200" i="1" spc="-125" dirty="0">
                <a:latin typeface="Arial"/>
                <a:cs typeface="Arial"/>
              </a:rPr>
              <a:t>Their </a:t>
            </a:r>
            <a:r>
              <a:rPr sz="3200" i="1" spc="-185" dirty="0">
                <a:latin typeface="Arial"/>
                <a:cs typeface="Arial"/>
              </a:rPr>
              <a:t>Precursors  </a:t>
            </a:r>
            <a:r>
              <a:rPr sz="3200" i="1" spc="-120" dirty="0">
                <a:latin typeface="Arial"/>
                <a:cs typeface="Arial"/>
              </a:rPr>
              <a:t>Coproporphyrins </a:t>
            </a:r>
            <a:r>
              <a:rPr sz="3200" i="1" spc="-150" dirty="0">
                <a:latin typeface="Arial"/>
                <a:cs typeface="Arial"/>
              </a:rPr>
              <a:t>and</a:t>
            </a:r>
            <a:r>
              <a:rPr sz="3200" i="1" spc="-204" dirty="0">
                <a:latin typeface="Arial"/>
                <a:cs typeface="Arial"/>
              </a:rPr>
              <a:t> </a:t>
            </a:r>
            <a:r>
              <a:rPr sz="3200" i="1" spc="-85" dirty="0" smtClean="0">
                <a:latin typeface="Arial"/>
                <a:cs typeface="Arial"/>
              </a:rPr>
              <a:t>uroporphyrins</a:t>
            </a:r>
            <a:r>
              <a:rPr lang="en-US" sz="3200" i="1" spc="-85" dirty="0" smtClean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9955" y="246888"/>
            <a:ext cx="8324088" cy="886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8228" y="144779"/>
            <a:ext cx="2446020" cy="1258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274320"/>
            <a:ext cx="8229600" cy="792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725199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476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75"/>
              </a:spcBef>
            </a:pPr>
            <a:r>
              <a:rPr sz="4400" i="1" spc="-484" dirty="0"/>
              <a:t>Diagnosis</a:t>
            </a:r>
            <a:endParaRPr sz="4400" i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69060"/>
            <a:ext cx="8712835" cy="7035899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6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u="sng" spc="-170" dirty="0">
                <a:solidFill>
                  <a:srgbClr val="6F2F9F"/>
                </a:solidFill>
                <a:latin typeface="Trebuchet MS"/>
                <a:cs typeface="Trebuchet MS"/>
              </a:rPr>
              <a:t>Urine</a:t>
            </a:r>
            <a:r>
              <a:rPr sz="3000" b="1" i="1" u="sng" spc="-229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000" b="1" i="1" u="sng" spc="-190" dirty="0">
                <a:solidFill>
                  <a:srgbClr val="6F2F9F"/>
                </a:solidFill>
                <a:latin typeface="Trebuchet MS"/>
                <a:cs typeface="Trebuchet MS"/>
              </a:rPr>
              <a:t>test:</a:t>
            </a:r>
            <a:endParaRPr sz="3000" i="1" u="sng" dirty="0">
              <a:latin typeface="Trebuchet MS"/>
              <a:cs typeface="Trebuchet MS"/>
            </a:endParaRPr>
          </a:p>
          <a:p>
            <a:pPr marL="355600" marR="546100" indent="1270">
              <a:lnSpc>
                <a:spcPts val="3240"/>
              </a:lnSpc>
              <a:spcBef>
                <a:spcPts val="770"/>
              </a:spcBef>
            </a:pPr>
            <a:r>
              <a:rPr sz="3000" i="1" dirty="0">
                <a:latin typeface="Arial"/>
                <a:cs typeface="Arial"/>
              </a:rPr>
              <a:t>If </a:t>
            </a:r>
            <a:r>
              <a:rPr sz="3000" i="1" spc="-125" dirty="0">
                <a:latin typeface="Arial"/>
                <a:cs typeface="Arial"/>
              </a:rPr>
              <a:t>you </a:t>
            </a:r>
            <a:r>
              <a:rPr sz="3000" i="1" spc="-180" dirty="0">
                <a:latin typeface="Arial"/>
                <a:cs typeface="Arial"/>
              </a:rPr>
              <a:t>have </a:t>
            </a:r>
            <a:r>
              <a:rPr sz="3000" i="1" spc="-235" dirty="0">
                <a:latin typeface="Arial"/>
                <a:cs typeface="Arial"/>
              </a:rPr>
              <a:t>a </a:t>
            </a:r>
            <a:r>
              <a:rPr sz="3000" i="1" spc="-35" dirty="0">
                <a:latin typeface="Arial"/>
                <a:cs typeface="Arial"/>
              </a:rPr>
              <a:t>form </a:t>
            </a:r>
            <a:r>
              <a:rPr sz="3000" i="1" spc="-5" dirty="0">
                <a:latin typeface="Arial"/>
                <a:cs typeface="Arial"/>
              </a:rPr>
              <a:t>of </a:t>
            </a:r>
            <a:r>
              <a:rPr sz="3000" i="1" spc="-120" dirty="0">
                <a:latin typeface="Arial"/>
                <a:cs typeface="Arial"/>
              </a:rPr>
              <a:t>acute </a:t>
            </a:r>
            <a:r>
              <a:rPr sz="3000" i="1" spc="-85" dirty="0">
                <a:latin typeface="Arial"/>
                <a:cs typeface="Arial"/>
              </a:rPr>
              <a:t>porphyria, </a:t>
            </a:r>
            <a:r>
              <a:rPr sz="3000" i="1" spc="-235" dirty="0">
                <a:latin typeface="Arial"/>
                <a:cs typeface="Arial"/>
              </a:rPr>
              <a:t>a </a:t>
            </a:r>
            <a:r>
              <a:rPr sz="3000" i="1" spc="-65" dirty="0">
                <a:latin typeface="Arial"/>
                <a:cs typeface="Arial"/>
              </a:rPr>
              <a:t>urine</a:t>
            </a:r>
            <a:r>
              <a:rPr sz="3000" i="1" spc="-615" dirty="0">
                <a:latin typeface="Arial"/>
                <a:cs typeface="Arial"/>
              </a:rPr>
              <a:t> </a:t>
            </a:r>
            <a:r>
              <a:rPr sz="3000" i="1" spc="-60" dirty="0">
                <a:latin typeface="Arial"/>
                <a:cs typeface="Arial"/>
              </a:rPr>
              <a:t>test  </a:t>
            </a:r>
            <a:r>
              <a:rPr sz="3000" i="1" spc="-180" dirty="0">
                <a:latin typeface="Arial"/>
                <a:cs typeface="Arial"/>
              </a:rPr>
              <a:t>may </a:t>
            </a:r>
            <a:r>
              <a:rPr sz="3000" i="1" spc="-125" dirty="0">
                <a:latin typeface="Arial"/>
                <a:cs typeface="Arial"/>
              </a:rPr>
              <a:t>reveal </a:t>
            </a:r>
            <a:r>
              <a:rPr sz="3000" b="1" i="1" spc="-165" dirty="0">
                <a:latin typeface="Arial"/>
                <a:cs typeface="Arial"/>
              </a:rPr>
              <a:t>elevated </a:t>
            </a:r>
            <a:r>
              <a:rPr sz="3000" b="1" i="1" spc="-229" dirty="0">
                <a:latin typeface="Arial"/>
                <a:cs typeface="Arial"/>
              </a:rPr>
              <a:t>levels </a:t>
            </a:r>
            <a:r>
              <a:rPr sz="3000" b="1" i="1" spc="-155" dirty="0">
                <a:latin typeface="Arial"/>
                <a:cs typeface="Arial"/>
              </a:rPr>
              <a:t>of </a:t>
            </a:r>
            <a:r>
              <a:rPr sz="3000" b="1" i="1" spc="-105" dirty="0">
                <a:latin typeface="Arial"/>
                <a:cs typeface="Arial"/>
              </a:rPr>
              <a:t>two</a:t>
            </a:r>
            <a:r>
              <a:rPr sz="3000" b="1" i="1" spc="-110" dirty="0">
                <a:latin typeface="Arial"/>
                <a:cs typeface="Arial"/>
              </a:rPr>
              <a:t> </a:t>
            </a:r>
            <a:r>
              <a:rPr sz="3000" b="1" i="1" spc="-275" dirty="0">
                <a:latin typeface="Arial"/>
                <a:cs typeface="Arial"/>
              </a:rPr>
              <a:t>substances</a:t>
            </a:r>
            <a:r>
              <a:rPr sz="3000" i="1" spc="-275" dirty="0">
                <a:latin typeface="Arial"/>
                <a:cs typeface="Arial"/>
              </a:rPr>
              <a:t>:</a:t>
            </a:r>
            <a:endParaRPr sz="3000" i="1" dirty="0">
              <a:latin typeface="Arial"/>
              <a:cs typeface="Arial"/>
            </a:endParaRPr>
          </a:p>
          <a:p>
            <a:pPr marL="355600" marR="309245" indent="427990">
              <a:lnSpc>
                <a:spcPts val="3240"/>
              </a:lnSpc>
              <a:spcBef>
                <a:spcPts val="720"/>
              </a:spcBef>
            </a:pPr>
            <a:r>
              <a:rPr sz="3000" i="1" spc="-140" dirty="0">
                <a:solidFill>
                  <a:srgbClr val="FF0000"/>
                </a:solidFill>
                <a:latin typeface="Trebuchet MS"/>
                <a:cs typeface="Trebuchet MS"/>
              </a:rPr>
              <a:t>porphobilinogen </a:t>
            </a:r>
            <a:r>
              <a:rPr sz="3000" i="1" spc="-140" dirty="0">
                <a:latin typeface="Arial"/>
                <a:cs typeface="Arial"/>
              </a:rPr>
              <a:t>and </a:t>
            </a:r>
            <a:r>
              <a:rPr sz="3000" i="1" spc="-185" dirty="0">
                <a:solidFill>
                  <a:srgbClr val="FF0000"/>
                </a:solidFill>
                <a:latin typeface="Trebuchet MS"/>
                <a:cs typeface="Trebuchet MS"/>
              </a:rPr>
              <a:t>delta- </a:t>
            </a:r>
            <a:r>
              <a:rPr sz="3000" i="1" spc="-165" dirty="0">
                <a:solidFill>
                  <a:srgbClr val="FF0000"/>
                </a:solidFill>
                <a:latin typeface="Trebuchet MS"/>
                <a:cs typeface="Trebuchet MS"/>
              </a:rPr>
              <a:t>aminolevulinic</a:t>
            </a:r>
            <a:r>
              <a:rPr sz="3000" i="1" spc="-4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i="1" spc="-114" dirty="0">
                <a:solidFill>
                  <a:srgbClr val="FF0000"/>
                </a:solidFill>
                <a:latin typeface="Trebuchet MS"/>
                <a:cs typeface="Trebuchet MS"/>
              </a:rPr>
              <a:t>acids</a:t>
            </a:r>
            <a:r>
              <a:rPr sz="3000" i="1" spc="-114" dirty="0">
                <a:latin typeface="Arial"/>
                <a:cs typeface="Arial"/>
              </a:rPr>
              <a:t>,  </a:t>
            </a:r>
            <a:r>
              <a:rPr lang="en-US" sz="3000" i="1" spc="-114" dirty="0" smtClean="0">
                <a:latin typeface="Arial"/>
                <a:cs typeface="Arial"/>
              </a:rPr>
              <a:t>  </a:t>
            </a:r>
          </a:p>
          <a:p>
            <a:pPr marL="355600" marR="309245" indent="427990">
              <a:lnSpc>
                <a:spcPts val="3240"/>
              </a:lnSpc>
              <a:spcBef>
                <a:spcPts val="720"/>
              </a:spcBef>
            </a:pPr>
            <a:r>
              <a:rPr lang="en-US" sz="3000" i="1" spc="-114" dirty="0">
                <a:latin typeface="Arial"/>
                <a:cs typeface="Arial"/>
              </a:rPr>
              <a:t> </a:t>
            </a:r>
            <a:r>
              <a:rPr sz="3000" i="1" spc="-280" dirty="0" smtClean="0">
                <a:latin typeface="Arial"/>
                <a:cs typeface="Arial"/>
              </a:rPr>
              <a:t>as </a:t>
            </a:r>
            <a:r>
              <a:rPr sz="3000" i="1" spc="-50" dirty="0">
                <a:latin typeface="Arial"/>
                <a:cs typeface="Arial"/>
              </a:rPr>
              <a:t>well </a:t>
            </a:r>
            <a:r>
              <a:rPr sz="3000" i="1" spc="-280" dirty="0">
                <a:latin typeface="Arial"/>
                <a:cs typeface="Arial"/>
              </a:rPr>
              <a:t>as </a:t>
            </a:r>
            <a:r>
              <a:rPr sz="3000" i="1" spc="-35" dirty="0">
                <a:latin typeface="Arial"/>
                <a:cs typeface="Arial"/>
              </a:rPr>
              <a:t>other</a:t>
            </a:r>
            <a:r>
              <a:rPr sz="3000" i="1" spc="-40" dirty="0">
                <a:latin typeface="Arial"/>
                <a:cs typeface="Arial"/>
              </a:rPr>
              <a:t> </a:t>
            </a:r>
            <a:r>
              <a:rPr sz="3000" i="1" spc="-95" dirty="0">
                <a:latin typeface="Arial"/>
                <a:cs typeface="Arial"/>
              </a:rPr>
              <a:t>porphyrins.</a:t>
            </a:r>
            <a:endParaRPr sz="3000" i="1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u="sng" spc="-114" dirty="0">
                <a:solidFill>
                  <a:srgbClr val="6F2F9F"/>
                </a:solidFill>
                <a:latin typeface="Trebuchet MS"/>
                <a:cs typeface="Trebuchet MS"/>
              </a:rPr>
              <a:t>Blood</a:t>
            </a:r>
            <a:r>
              <a:rPr sz="3000" b="1" i="1" u="sng" spc="-22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000" b="1" i="1" u="sng" spc="-195" dirty="0">
                <a:solidFill>
                  <a:srgbClr val="6F2F9F"/>
                </a:solidFill>
                <a:latin typeface="Trebuchet MS"/>
                <a:cs typeface="Trebuchet MS"/>
              </a:rPr>
              <a:t>test</a:t>
            </a:r>
            <a:r>
              <a:rPr sz="3000" b="1" i="1" spc="-195" dirty="0">
                <a:solidFill>
                  <a:srgbClr val="6F2F9F"/>
                </a:solidFill>
                <a:latin typeface="Trebuchet MS"/>
                <a:cs typeface="Trebuchet MS"/>
              </a:rPr>
              <a:t>:</a:t>
            </a:r>
            <a:endParaRPr sz="3000" i="1" dirty="0">
              <a:latin typeface="Trebuchet MS"/>
              <a:cs typeface="Trebuchet MS"/>
            </a:endParaRPr>
          </a:p>
          <a:p>
            <a:pPr marL="355600" marR="114300" indent="85090">
              <a:lnSpc>
                <a:spcPts val="3240"/>
              </a:lnSpc>
              <a:spcBef>
                <a:spcPts val="765"/>
              </a:spcBef>
            </a:pPr>
            <a:r>
              <a:rPr sz="3000" i="1" dirty="0">
                <a:latin typeface="Arial"/>
                <a:cs typeface="Arial"/>
              </a:rPr>
              <a:t>If </a:t>
            </a:r>
            <a:r>
              <a:rPr sz="3000" i="1" spc="-125" dirty="0">
                <a:latin typeface="Arial"/>
                <a:cs typeface="Arial"/>
              </a:rPr>
              <a:t>you </a:t>
            </a:r>
            <a:r>
              <a:rPr sz="3000" i="1" spc="-180" dirty="0">
                <a:latin typeface="Arial"/>
                <a:cs typeface="Arial"/>
              </a:rPr>
              <a:t>have </a:t>
            </a:r>
            <a:r>
              <a:rPr sz="3000" i="1" spc="-235" dirty="0">
                <a:latin typeface="Arial"/>
                <a:cs typeface="Arial"/>
              </a:rPr>
              <a:t>a </a:t>
            </a:r>
            <a:r>
              <a:rPr sz="3000" i="1" spc="-35" dirty="0">
                <a:latin typeface="Arial"/>
                <a:cs typeface="Arial"/>
              </a:rPr>
              <a:t>form </a:t>
            </a:r>
            <a:r>
              <a:rPr sz="3000" i="1" spc="-5" dirty="0">
                <a:latin typeface="Arial"/>
                <a:cs typeface="Arial"/>
              </a:rPr>
              <a:t>of </a:t>
            </a:r>
            <a:r>
              <a:rPr sz="3000" i="1" spc="-135" dirty="0">
                <a:latin typeface="Arial"/>
                <a:cs typeface="Arial"/>
              </a:rPr>
              <a:t>cutaneous </a:t>
            </a:r>
            <a:r>
              <a:rPr sz="3000" i="1" spc="-85" dirty="0">
                <a:latin typeface="Arial"/>
                <a:cs typeface="Arial"/>
              </a:rPr>
              <a:t>porphyria, </a:t>
            </a:r>
            <a:r>
              <a:rPr sz="3000" i="1" spc="-235" dirty="0">
                <a:latin typeface="Arial"/>
                <a:cs typeface="Arial"/>
              </a:rPr>
              <a:t>a </a:t>
            </a:r>
            <a:r>
              <a:rPr sz="3000" i="1" spc="-75" dirty="0">
                <a:latin typeface="Arial"/>
                <a:cs typeface="Arial"/>
              </a:rPr>
              <a:t>blood  </a:t>
            </a:r>
            <a:r>
              <a:rPr sz="3000" i="1" spc="-60" dirty="0">
                <a:latin typeface="Arial"/>
                <a:cs typeface="Arial"/>
              </a:rPr>
              <a:t>test </a:t>
            </a:r>
            <a:r>
              <a:rPr sz="3000" i="1" spc="-180" dirty="0">
                <a:latin typeface="Arial"/>
                <a:cs typeface="Arial"/>
              </a:rPr>
              <a:t>may </a:t>
            </a:r>
            <a:r>
              <a:rPr sz="3000" i="1" spc="-140" dirty="0">
                <a:latin typeface="Arial"/>
                <a:cs typeface="Arial"/>
              </a:rPr>
              <a:t>show </a:t>
            </a:r>
            <a:r>
              <a:rPr sz="3000" i="1" spc="-165" dirty="0">
                <a:latin typeface="Arial"/>
                <a:cs typeface="Arial"/>
              </a:rPr>
              <a:t>an </a:t>
            </a:r>
            <a:r>
              <a:rPr sz="3000" i="1" spc="-170" dirty="0">
                <a:solidFill>
                  <a:srgbClr val="FF0000"/>
                </a:solidFill>
                <a:latin typeface="Trebuchet MS"/>
                <a:cs typeface="Trebuchet MS"/>
              </a:rPr>
              <a:t>elevation </a:t>
            </a:r>
            <a:r>
              <a:rPr sz="3000" i="1" spc="-165" dirty="0">
                <a:solidFill>
                  <a:srgbClr val="FF0000"/>
                </a:solidFill>
                <a:latin typeface="Trebuchet MS"/>
                <a:cs typeface="Trebuchet MS"/>
              </a:rPr>
              <a:t>in </a:t>
            </a:r>
            <a:r>
              <a:rPr sz="3000" i="1" spc="-190" dirty="0">
                <a:solidFill>
                  <a:srgbClr val="FF0000"/>
                </a:solidFill>
                <a:latin typeface="Trebuchet MS"/>
                <a:cs typeface="Trebuchet MS"/>
              </a:rPr>
              <a:t>the </a:t>
            </a:r>
            <a:r>
              <a:rPr sz="3000" i="1" spc="-220" dirty="0">
                <a:solidFill>
                  <a:srgbClr val="FF0000"/>
                </a:solidFill>
                <a:latin typeface="Trebuchet MS"/>
                <a:cs typeface="Trebuchet MS"/>
              </a:rPr>
              <a:t>level </a:t>
            </a:r>
            <a:r>
              <a:rPr sz="3000" i="1" spc="-185" dirty="0">
                <a:solidFill>
                  <a:srgbClr val="FF0000"/>
                </a:solidFill>
                <a:latin typeface="Trebuchet MS"/>
                <a:cs typeface="Trebuchet MS"/>
              </a:rPr>
              <a:t>of</a:t>
            </a:r>
            <a:r>
              <a:rPr sz="3000" i="1" spc="-4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000" i="1" spc="-150" dirty="0">
                <a:solidFill>
                  <a:srgbClr val="FF0000"/>
                </a:solidFill>
                <a:latin typeface="Trebuchet MS"/>
                <a:cs typeface="Trebuchet MS"/>
              </a:rPr>
              <a:t>porphyrins  </a:t>
            </a:r>
            <a:r>
              <a:rPr sz="3000" i="1" spc="-40" dirty="0">
                <a:latin typeface="Arial"/>
                <a:cs typeface="Arial"/>
              </a:rPr>
              <a:t>in </a:t>
            </a:r>
            <a:r>
              <a:rPr sz="3000" i="1" spc="-80" dirty="0">
                <a:latin typeface="Arial"/>
                <a:cs typeface="Arial"/>
              </a:rPr>
              <a:t>your </a:t>
            </a:r>
            <a:r>
              <a:rPr sz="3000" i="1" spc="-75" dirty="0">
                <a:latin typeface="Arial"/>
                <a:cs typeface="Arial"/>
              </a:rPr>
              <a:t>blood</a:t>
            </a:r>
            <a:r>
              <a:rPr sz="3000" i="1" spc="-355" dirty="0">
                <a:latin typeface="Arial"/>
                <a:cs typeface="Arial"/>
              </a:rPr>
              <a:t> </a:t>
            </a:r>
            <a:r>
              <a:rPr sz="3000" i="1" spc="-155" dirty="0">
                <a:latin typeface="Arial"/>
                <a:cs typeface="Arial"/>
              </a:rPr>
              <a:t>plasma.</a:t>
            </a:r>
            <a:endParaRPr sz="3000" i="1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i="1" u="sng" spc="-125" dirty="0">
                <a:solidFill>
                  <a:srgbClr val="6F2F9F"/>
                </a:solidFill>
                <a:latin typeface="Trebuchet MS"/>
                <a:cs typeface="Trebuchet MS"/>
              </a:rPr>
              <a:t>Stool </a:t>
            </a:r>
            <a:r>
              <a:rPr sz="3000" b="1" i="1" u="sng" spc="-145" dirty="0">
                <a:solidFill>
                  <a:srgbClr val="6F2F9F"/>
                </a:solidFill>
                <a:latin typeface="Trebuchet MS"/>
                <a:cs typeface="Trebuchet MS"/>
              </a:rPr>
              <a:t>sample</a:t>
            </a:r>
            <a:r>
              <a:rPr sz="3000" b="1" i="1" u="sng" spc="-34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000" b="1" i="1" u="sng" spc="-195" dirty="0">
                <a:solidFill>
                  <a:srgbClr val="6F2F9F"/>
                </a:solidFill>
                <a:latin typeface="Trebuchet MS"/>
                <a:cs typeface="Trebuchet MS"/>
              </a:rPr>
              <a:t>test</a:t>
            </a:r>
            <a:r>
              <a:rPr sz="3000" b="1" i="1" spc="-195" dirty="0">
                <a:solidFill>
                  <a:srgbClr val="6F2F9F"/>
                </a:solidFill>
                <a:latin typeface="Trebuchet MS"/>
                <a:cs typeface="Trebuchet MS"/>
              </a:rPr>
              <a:t>:</a:t>
            </a:r>
            <a:endParaRPr sz="3000" i="1" dirty="0">
              <a:latin typeface="Trebuchet MS"/>
              <a:cs typeface="Trebuchet MS"/>
            </a:endParaRPr>
          </a:p>
          <a:p>
            <a:pPr marL="355600" marR="5080" indent="85090">
              <a:lnSpc>
                <a:spcPct val="90000"/>
              </a:lnSpc>
              <a:spcBef>
                <a:spcPts val="720"/>
              </a:spcBef>
            </a:pPr>
            <a:r>
              <a:rPr sz="2800" i="1" spc="-175" dirty="0">
                <a:latin typeface="Arial"/>
                <a:cs typeface="Arial"/>
              </a:rPr>
              <a:t>Analysis </a:t>
            </a:r>
            <a:r>
              <a:rPr sz="2800" i="1" spc="-5" dirty="0">
                <a:latin typeface="Arial"/>
                <a:cs typeface="Arial"/>
              </a:rPr>
              <a:t>of </a:t>
            </a:r>
            <a:r>
              <a:rPr sz="2800" i="1" spc="-235" dirty="0">
                <a:latin typeface="Arial"/>
                <a:cs typeface="Arial"/>
              </a:rPr>
              <a:t>a </a:t>
            </a:r>
            <a:r>
              <a:rPr sz="2800" i="1" spc="-75" dirty="0">
                <a:latin typeface="Arial"/>
                <a:cs typeface="Arial"/>
              </a:rPr>
              <a:t>stool </a:t>
            </a:r>
            <a:r>
              <a:rPr sz="2800" i="1" spc="-155" dirty="0">
                <a:latin typeface="Arial"/>
                <a:cs typeface="Arial"/>
              </a:rPr>
              <a:t>sample </a:t>
            </a:r>
            <a:r>
              <a:rPr sz="2800" i="1" spc="-180" dirty="0">
                <a:latin typeface="Arial"/>
                <a:cs typeface="Arial"/>
              </a:rPr>
              <a:t>may </a:t>
            </a:r>
            <a:r>
              <a:rPr sz="2800" i="1" spc="-125" dirty="0">
                <a:latin typeface="Arial"/>
                <a:cs typeface="Arial"/>
              </a:rPr>
              <a:t>reveal </a:t>
            </a:r>
            <a:r>
              <a:rPr sz="2800" i="1" spc="-120" dirty="0">
                <a:latin typeface="Arial"/>
                <a:cs typeface="Arial"/>
              </a:rPr>
              <a:t>elevated</a:t>
            </a:r>
            <a:r>
              <a:rPr sz="2800" i="1" spc="-375" dirty="0">
                <a:latin typeface="Arial"/>
                <a:cs typeface="Arial"/>
              </a:rPr>
              <a:t> </a:t>
            </a:r>
            <a:r>
              <a:rPr sz="2800" i="1" spc="-145" dirty="0">
                <a:latin typeface="Arial"/>
                <a:cs typeface="Arial"/>
              </a:rPr>
              <a:t>levels  </a:t>
            </a:r>
            <a:r>
              <a:rPr sz="2800" i="1" spc="-5" dirty="0">
                <a:latin typeface="Arial"/>
                <a:cs typeface="Arial"/>
              </a:rPr>
              <a:t>of</a:t>
            </a:r>
            <a:r>
              <a:rPr sz="2800" i="1" spc="-160" dirty="0">
                <a:latin typeface="Arial"/>
                <a:cs typeface="Arial"/>
              </a:rPr>
              <a:t> </a:t>
            </a:r>
            <a:r>
              <a:rPr sz="2800" i="1" spc="-175" dirty="0">
                <a:latin typeface="Arial"/>
                <a:cs typeface="Arial"/>
              </a:rPr>
              <a:t>some</a:t>
            </a:r>
            <a:r>
              <a:rPr sz="2800" i="1" spc="-150" dirty="0">
                <a:latin typeface="Arial"/>
                <a:cs typeface="Arial"/>
              </a:rPr>
              <a:t> </a:t>
            </a:r>
            <a:r>
              <a:rPr sz="2800" i="1" spc="-155" dirty="0">
                <a:solidFill>
                  <a:srgbClr val="FF0000"/>
                </a:solidFill>
                <a:latin typeface="Trebuchet MS"/>
                <a:cs typeface="Trebuchet MS"/>
              </a:rPr>
              <a:t>porphyrins</a:t>
            </a:r>
            <a:r>
              <a:rPr sz="2800" i="1" spc="-2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i="1" spc="-170" dirty="0">
                <a:solidFill>
                  <a:srgbClr val="FF0000"/>
                </a:solidFill>
                <a:latin typeface="Trebuchet MS"/>
                <a:cs typeface="Trebuchet MS"/>
              </a:rPr>
              <a:t>that</a:t>
            </a:r>
            <a:r>
              <a:rPr sz="2800" i="1" spc="-2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i="1" spc="-95" dirty="0">
                <a:solidFill>
                  <a:srgbClr val="FF0000"/>
                </a:solidFill>
                <a:latin typeface="Trebuchet MS"/>
                <a:cs typeface="Trebuchet MS"/>
              </a:rPr>
              <a:t>may</a:t>
            </a:r>
            <a:r>
              <a:rPr sz="2800" i="1" spc="-2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i="1" spc="-145" dirty="0">
                <a:solidFill>
                  <a:srgbClr val="FF0000"/>
                </a:solidFill>
                <a:latin typeface="Trebuchet MS"/>
                <a:cs typeface="Trebuchet MS"/>
              </a:rPr>
              <a:t>not</a:t>
            </a:r>
            <a:r>
              <a:rPr sz="2800" i="1" spc="-23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i="1" spc="-160" dirty="0">
                <a:solidFill>
                  <a:srgbClr val="FF0000"/>
                </a:solidFill>
                <a:latin typeface="Trebuchet MS"/>
                <a:cs typeface="Trebuchet MS"/>
              </a:rPr>
              <a:t>be</a:t>
            </a:r>
            <a:r>
              <a:rPr sz="2800" i="1" spc="-229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i="1" spc="-195" dirty="0">
                <a:solidFill>
                  <a:srgbClr val="FF0000"/>
                </a:solidFill>
                <a:latin typeface="Trebuchet MS"/>
                <a:cs typeface="Trebuchet MS"/>
              </a:rPr>
              <a:t>detected</a:t>
            </a:r>
            <a:r>
              <a:rPr sz="2800" i="1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i="1" spc="-175" dirty="0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sz="2800" i="1" spc="-24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i="1" spc="-175" dirty="0">
                <a:solidFill>
                  <a:srgbClr val="FF0000"/>
                </a:solidFill>
                <a:latin typeface="Trebuchet MS"/>
                <a:cs typeface="Trebuchet MS"/>
              </a:rPr>
              <a:t>urine  </a:t>
            </a:r>
            <a:r>
              <a:rPr sz="2800" i="1" spc="-120" dirty="0">
                <a:solidFill>
                  <a:srgbClr val="FF0000"/>
                </a:solidFill>
                <a:latin typeface="Trebuchet MS"/>
                <a:cs typeface="Trebuchet MS"/>
              </a:rPr>
              <a:t>samples</a:t>
            </a:r>
            <a:r>
              <a:rPr sz="2800" i="1" spc="-120" dirty="0" smtClean="0">
                <a:latin typeface="Arial"/>
                <a:cs typeface="Arial"/>
              </a:rPr>
              <a:t>.</a:t>
            </a:r>
            <a:endParaRPr lang="en-US" sz="2800" i="1" spc="-120" dirty="0" smtClean="0">
              <a:latin typeface="Arial"/>
              <a:cs typeface="Arial"/>
            </a:endParaRPr>
          </a:p>
          <a:p>
            <a:pPr marL="355600" marR="5080" indent="85090">
              <a:lnSpc>
                <a:spcPct val="90000"/>
              </a:lnSpc>
              <a:spcBef>
                <a:spcPts val="720"/>
              </a:spcBef>
            </a:pPr>
            <a:r>
              <a:rPr sz="2800" i="1" spc="-120" dirty="0" smtClean="0">
                <a:latin typeface="Arial"/>
                <a:cs typeface="Arial"/>
              </a:rPr>
              <a:t> </a:t>
            </a:r>
            <a:r>
              <a:rPr sz="2800" i="1" spc="-200" dirty="0">
                <a:latin typeface="Arial"/>
                <a:cs typeface="Arial"/>
              </a:rPr>
              <a:t>This </a:t>
            </a:r>
            <a:r>
              <a:rPr sz="2800" i="1" spc="-60" dirty="0">
                <a:latin typeface="Arial"/>
                <a:cs typeface="Arial"/>
              </a:rPr>
              <a:t>test </a:t>
            </a:r>
            <a:r>
              <a:rPr sz="2800" i="1" spc="-180" dirty="0">
                <a:latin typeface="Arial"/>
                <a:cs typeface="Arial"/>
              </a:rPr>
              <a:t>may </a:t>
            </a:r>
            <a:r>
              <a:rPr sz="2800" i="1" spc="-95" dirty="0">
                <a:latin typeface="Arial"/>
                <a:cs typeface="Arial"/>
              </a:rPr>
              <a:t>help </a:t>
            </a:r>
            <a:r>
              <a:rPr sz="2800" i="1" spc="-80" dirty="0">
                <a:latin typeface="Arial"/>
                <a:cs typeface="Arial"/>
              </a:rPr>
              <a:t>your </a:t>
            </a:r>
            <a:r>
              <a:rPr sz="2800" i="1" spc="-55" dirty="0">
                <a:latin typeface="Arial"/>
                <a:cs typeface="Arial"/>
              </a:rPr>
              <a:t>doctor </a:t>
            </a:r>
            <a:r>
              <a:rPr sz="2800" i="1" spc="-75" dirty="0">
                <a:latin typeface="Arial"/>
                <a:cs typeface="Arial"/>
              </a:rPr>
              <a:t>determine  </a:t>
            </a:r>
            <a:r>
              <a:rPr sz="2800" i="1" spc="-85" dirty="0">
                <a:latin typeface="Arial"/>
                <a:cs typeface="Arial"/>
              </a:rPr>
              <a:t>your </a:t>
            </a:r>
            <a:r>
              <a:rPr sz="2800" i="1" spc="-125" dirty="0">
                <a:latin typeface="Arial"/>
                <a:cs typeface="Arial"/>
              </a:rPr>
              <a:t>specific </a:t>
            </a:r>
            <a:r>
              <a:rPr sz="2800" i="1" spc="-60" dirty="0">
                <a:latin typeface="Arial"/>
                <a:cs typeface="Arial"/>
              </a:rPr>
              <a:t>type </a:t>
            </a:r>
            <a:r>
              <a:rPr sz="2800" i="1" spc="-5" dirty="0">
                <a:latin typeface="Arial"/>
                <a:cs typeface="Arial"/>
              </a:rPr>
              <a:t>of</a:t>
            </a:r>
            <a:r>
              <a:rPr sz="2800" i="1" spc="-385" dirty="0">
                <a:latin typeface="Arial"/>
                <a:cs typeface="Arial"/>
              </a:rPr>
              <a:t> </a:t>
            </a:r>
            <a:r>
              <a:rPr sz="2800" i="1" spc="-85" dirty="0">
                <a:latin typeface="Arial"/>
                <a:cs typeface="Arial"/>
              </a:rPr>
              <a:t>porphyria</a:t>
            </a:r>
            <a:r>
              <a:rPr sz="3000" i="1" spc="-85" dirty="0">
                <a:latin typeface="Arial"/>
                <a:cs typeface="Arial"/>
              </a:rPr>
              <a:t>.</a:t>
            </a:r>
            <a:endParaRPr sz="30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533400"/>
            <a:ext cx="73152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284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304800"/>
            <a:ext cx="8686800" cy="631390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129539" indent="-342900">
              <a:lnSpc>
                <a:spcPts val="346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390" dirty="0">
                <a:latin typeface="Arial"/>
                <a:cs typeface="Arial"/>
              </a:rPr>
              <a:t>To </a:t>
            </a:r>
            <a:r>
              <a:rPr sz="3200" i="1" spc="-105" dirty="0">
                <a:latin typeface="Arial"/>
                <a:cs typeface="Arial"/>
              </a:rPr>
              <a:t>demonstrate </a:t>
            </a:r>
            <a:r>
              <a:rPr sz="3200" i="1" spc="-95" dirty="0">
                <a:latin typeface="Arial"/>
                <a:cs typeface="Arial"/>
              </a:rPr>
              <a:t>porphyrins, </a:t>
            </a:r>
            <a:r>
              <a:rPr sz="3200" b="1" i="1" spc="-229" dirty="0">
                <a:solidFill>
                  <a:srgbClr val="FF0000"/>
                </a:solidFill>
                <a:latin typeface="Arial"/>
                <a:cs typeface="Arial"/>
              </a:rPr>
              <a:t>UV </a:t>
            </a:r>
            <a:r>
              <a:rPr sz="3200" b="1" i="1" spc="-270" dirty="0">
                <a:solidFill>
                  <a:srgbClr val="FF0000"/>
                </a:solidFill>
                <a:latin typeface="Arial"/>
                <a:cs typeface="Arial"/>
              </a:rPr>
              <a:t>fluorescence </a:t>
            </a:r>
            <a:r>
              <a:rPr sz="3200" i="1" spc="-170" dirty="0">
                <a:latin typeface="Arial"/>
                <a:cs typeface="Arial"/>
              </a:rPr>
              <a:t>is 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b="1" i="1" spc="-170" dirty="0">
                <a:solidFill>
                  <a:srgbClr val="00AF50"/>
                </a:solidFill>
                <a:latin typeface="Trebuchet MS"/>
                <a:cs typeface="Trebuchet MS"/>
              </a:rPr>
              <a:t>best</a:t>
            </a:r>
            <a:r>
              <a:rPr sz="3200" b="1" i="1" spc="-39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3200" b="1" i="1" spc="-190" dirty="0">
                <a:solidFill>
                  <a:srgbClr val="00AF50"/>
                </a:solidFill>
                <a:latin typeface="Trebuchet MS"/>
                <a:cs typeface="Trebuchet MS"/>
              </a:rPr>
              <a:t>technique</a:t>
            </a:r>
            <a:r>
              <a:rPr sz="3200" i="1" spc="-190" dirty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760"/>
              </a:spcBef>
              <a:buChar char="•"/>
              <a:tabLst>
                <a:tab pos="447040" algn="l"/>
                <a:tab pos="447675" algn="l"/>
              </a:tabLst>
            </a:pPr>
            <a:r>
              <a:rPr sz="3200" i="1" spc="-229" dirty="0">
                <a:latin typeface="Arial"/>
                <a:cs typeface="Arial"/>
              </a:rPr>
              <a:t>The </a:t>
            </a:r>
            <a:r>
              <a:rPr sz="3200" i="1" spc="-170" dirty="0">
                <a:latin typeface="Arial"/>
                <a:cs typeface="Arial"/>
              </a:rPr>
              <a:t>presence </a:t>
            </a:r>
            <a:r>
              <a:rPr sz="3200" i="1" spc="-5" dirty="0">
                <a:latin typeface="Arial"/>
                <a:cs typeface="Arial"/>
              </a:rPr>
              <a:t>of </a:t>
            </a:r>
            <a:r>
              <a:rPr sz="3200" i="1" spc="-65" dirty="0">
                <a:latin typeface="Arial"/>
                <a:cs typeface="Arial"/>
              </a:rPr>
              <a:t>porphyrin </a:t>
            </a:r>
            <a:r>
              <a:rPr sz="3200" i="1" spc="-114" dirty="0">
                <a:latin typeface="Arial"/>
                <a:cs typeface="Arial"/>
              </a:rPr>
              <a:t>precursor </a:t>
            </a:r>
            <a:r>
              <a:rPr sz="3200" i="1" spc="-40" dirty="0">
                <a:latin typeface="Arial"/>
                <a:cs typeface="Arial"/>
              </a:rPr>
              <a:t>in </a:t>
            </a:r>
            <a:r>
              <a:rPr sz="3200" i="1" spc="-70" dirty="0">
                <a:latin typeface="Arial"/>
                <a:cs typeface="Arial"/>
              </a:rPr>
              <a:t>urine</a:t>
            </a:r>
            <a:r>
              <a:rPr sz="3200" i="1" spc="-595" dirty="0">
                <a:latin typeface="Arial"/>
                <a:cs typeface="Arial"/>
              </a:rPr>
              <a:t> </a:t>
            </a:r>
            <a:r>
              <a:rPr sz="3200" i="1" spc="-165" dirty="0">
                <a:latin typeface="Arial"/>
                <a:cs typeface="Arial"/>
              </a:rPr>
              <a:t>is  </a:t>
            </a:r>
            <a:r>
              <a:rPr sz="3200" i="1" spc="-90" dirty="0">
                <a:latin typeface="Arial"/>
                <a:cs typeface="Arial"/>
              </a:rPr>
              <a:t>detected </a:t>
            </a:r>
            <a:r>
              <a:rPr sz="3200" i="1" spc="-135" dirty="0">
                <a:latin typeface="Arial"/>
                <a:cs typeface="Arial"/>
              </a:rPr>
              <a:t>by </a:t>
            </a:r>
            <a:r>
              <a:rPr sz="3200" b="1" i="1" spc="-290" dirty="0">
                <a:solidFill>
                  <a:srgbClr val="FF0000"/>
                </a:solidFill>
                <a:latin typeface="Arial"/>
                <a:cs typeface="Arial"/>
              </a:rPr>
              <a:t>Ehrlich’s</a:t>
            </a:r>
            <a:r>
              <a:rPr sz="3200" b="1" i="1" spc="-3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spc="-155" dirty="0">
                <a:solidFill>
                  <a:srgbClr val="FF0000"/>
                </a:solidFill>
                <a:latin typeface="Arial"/>
                <a:cs typeface="Arial"/>
              </a:rPr>
              <a:t>reagent</a:t>
            </a:r>
            <a:r>
              <a:rPr sz="3200" i="1" spc="-155" dirty="0">
                <a:latin typeface="Arial"/>
                <a:cs typeface="Arial"/>
              </a:rPr>
              <a:t>.</a:t>
            </a:r>
            <a:endParaRPr sz="3200" i="1" dirty="0">
              <a:latin typeface="Arial"/>
              <a:cs typeface="Arial"/>
            </a:endParaRPr>
          </a:p>
          <a:p>
            <a:pPr marL="355600" marR="128270" indent="-342900">
              <a:lnSpc>
                <a:spcPts val="346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140" dirty="0">
                <a:latin typeface="Arial"/>
                <a:cs typeface="Arial"/>
              </a:rPr>
              <a:t>When </a:t>
            </a:r>
            <a:r>
              <a:rPr sz="3200" i="1" spc="-65" dirty="0">
                <a:latin typeface="Arial"/>
                <a:cs typeface="Arial"/>
              </a:rPr>
              <a:t>urine </a:t>
            </a:r>
            <a:r>
              <a:rPr sz="3200" i="1" spc="-165" dirty="0">
                <a:latin typeface="Arial"/>
                <a:cs typeface="Arial"/>
              </a:rPr>
              <a:t>is </a:t>
            </a:r>
            <a:r>
              <a:rPr sz="3200" i="1" spc="-145" dirty="0">
                <a:latin typeface="Arial"/>
                <a:cs typeface="Arial"/>
              </a:rPr>
              <a:t>observed </a:t>
            </a:r>
            <a:r>
              <a:rPr sz="3200" i="1" spc="-90" dirty="0">
                <a:latin typeface="Arial"/>
                <a:cs typeface="Arial"/>
              </a:rPr>
              <a:t>under </a:t>
            </a:r>
            <a:r>
              <a:rPr sz="3200" b="1" i="1" spc="-140" dirty="0">
                <a:solidFill>
                  <a:srgbClr val="FF0000"/>
                </a:solidFill>
                <a:latin typeface="Arial"/>
                <a:cs typeface="Arial"/>
              </a:rPr>
              <a:t>ultraviolet</a:t>
            </a:r>
            <a:r>
              <a:rPr sz="3200" b="1" i="1" spc="-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i="1" spc="-145" dirty="0">
                <a:solidFill>
                  <a:srgbClr val="FF0000"/>
                </a:solidFill>
                <a:latin typeface="Arial"/>
                <a:cs typeface="Arial"/>
              </a:rPr>
              <a:t>light </a:t>
            </a:r>
            <a:r>
              <a:rPr sz="3200" b="1" i="1" spc="-145" dirty="0">
                <a:latin typeface="Arial"/>
                <a:cs typeface="Arial"/>
              </a:rPr>
              <a:t> </a:t>
            </a:r>
            <a:r>
              <a:rPr sz="3200" i="1" spc="-95" dirty="0">
                <a:latin typeface="Arial"/>
                <a:cs typeface="Arial"/>
              </a:rPr>
              <a:t>porphyrins </a:t>
            </a:r>
            <a:r>
              <a:rPr sz="3200" i="1" spc="55" dirty="0">
                <a:latin typeface="Arial"/>
                <a:cs typeface="Arial"/>
              </a:rPr>
              <a:t>if </a:t>
            </a:r>
            <a:r>
              <a:rPr sz="3200" i="1" spc="-105" dirty="0">
                <a:latin typeface="Arial"/>
                <a:cs typeface="Arial"/>
              </a:rPr>
              <a:t>present, </a:t>
            </a:r>
            <a:r>
              <a:rPr sz="3200" i="1" spc="10" dirty="0">
                <a:latin typeface="Arial"/>
                <a:cs typeface="Arial"/>
              </a:rPr>
              <a:t>will </a:t>
            </a:r>
            <a:r>
              <a:rPr sz="3200" i="1" spc="-20" dirty="0">
                <a:latin typeface="Arial"/>
                <a:cs typeface="Arial"/>
              </a:rPr>
              <a:t>emit </a:t>
            </a:r>
            <a:r>
              <a:rPr sz="3200" i="1" spc="-114" dirty="0">
                <a:latin typeface="Arial"/>
                <a:cs typeface="Arial"/>
              </a:rPr>
              <a:t>strong </a:t>
            </a:r>
            <a:r>
              <a:rPr sz="3200" i="1" spc="-90" dirty="0">
                <a:latin typeface="Arial"/>
                <a:cs typeface="Arial"/>
              </a:rPr>
              <a:t>red  </a:t>
            </a:r>
            <a:r>
              <a:rPr sz="3200" i="1" spc="-130" dirty="0">
                <a:latin typeface="Arial"/>
                <a:cs typeface="Arial"/>
              </a:rPr>
              <a:t>fluorescence.</a:t>
            </a:r>
            <a:endParaRPr sz="3200" i="1" dirty="0">
              <a:latin typeface="Arial"/>
              <a:cs typeface="Arial"/>
            </a:endParaRPr>
          </a:p>
          <a:p>
            <a:pPr marL="355600" marR="43815" indent="-342900">
              <a:lnSpc>
                <a:spcPts val="3460"/>
              </a:lnSpc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i="1" spc="-225" dirty="0">
                <a:solidFill>
                  <a:srgbClr val="FF0000"/>
                </a:solidFill>
                <a:latin typeface="Arial"/>
                <a:cs typeface="Arial"/>
              </a:rPr>
              <a:t>Spectrophotometry </a:t>
            </a:r>
            <a:r>
              <a:rPr lang="ar-SA" sz="3200" b="1" i="1" spc="-225" dirty="0" smtClean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lang="en-US" sz="3200" b="1" i="1" spc="-22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i="1" spc="-215" dirty="0" smtClean="0">
                <a:latin typeface="Arial"/>
                <a:cs typeface="Arial"/>
              </a:rPr>
              <a:t>Is </a:t>
            </a:r>
            <a:r>
              <a:rPr sz="3200" i="1" spc="-225" dirty="0">
                <a:latin typeface="Arial"/>
                <a:cs typeface="Arial"/>
              </a:rPr>
              <a:t>Used </a:t>
            </a:r>
            <a:r>
              <a:rPr sz="3200" i="1" spc="20" dirty="0">
                <a:latin typeface="Arial"/>
                <a:cs typeface="Arial"/>
              </a:rPr>
              <a:t>to </a:t>
            </a:r>
            <a:r>
              <a:rPr sz="3200" i="1" spc="-270" dirty="0">
                <a:latin typeface="Arial"/>
                <a:cs typeface="Arial"/>
              </a:rPr>
              <a:t>Test </a:t>
            </a:r>
            <a:r>
              <a:rPr sz="3200" i="1" spc="-15" dirty="0">
                <a:latin typeface="Arial"/>
                <a:cs typeface="Arial"/>
              </a:rPr>
              <a:t>for  </a:t>
            </a:r>
            <a:r>
              <a:rPr sz="3200" i="1" spc="-140" dirty="0">
                <a:latin typeface="Arial"/>
                <a:cs typeface="Arial"/>
              </a:rPr>
              <a:t>Porphyrins </a:t>
            </a:r>
            <a:r>
              <a:rPr sz="3200" i="1" spc="50" dirty="0">
                <a:latin typeface="Arial"/>
                <a:cs typeface="Arial"/>
              </a:rPr>
              <a:t>&amp; </a:t>
            </a:r>
            <a:r>
              <a:rPr sz="3200" i="1" spc="-125" dirty="0">
                <a:latin typeface="Arial"/>
                <a:cs typeface="Arial"/>
              </a:rPr>
              <a:t>Their </a:t>
            </a:r>
            <a:r>
              <a:rPr sz="3200" i="1" spc="-185" dirty="0">
                <a:latin typeface="Arial"/>
                <a:cs typeface="Arial"/>
              </a:rPr>
              <a:t>Precursors</a:t>
            </a:r>
            <a:r>
              <a:rPr sz="3200" i="1" spc="-470" dirty="0">
                <a:latin typeface="Arial"/>
                <a:cs typeface="Arial"/>
              </a:rPr>
              <a:t> </a:t>
            </a:r>
            <a:r>
              <a:rPr sz="3200" i="1" spc="-120" dirty="0">
                <a:latin typeface="Arial"/>
                <a:cs typeface="Arial"/>
              </a:rPr>
              <a:t>Coproporphyrins  </a:t>
            </a:r>
            <a:r>
              <a:rPr sz="3200" i="1" spc="-150" dirty="0">
                <a:latin typeface="Arial"/>
                <a:cs typeface="Arial"/>
              </a:rPr>
              <a:t>and </a:t>
            </a:r>
            <a:r>
              <a:rPr sz="3200" i="1" spc="-85" dirty="0">
                <a:latin typeface="Arial"/>
                <a:cs typeface="Arial"/>
              </a:rPr>
              <a:t>uroporphyrins.</a:t>
            </a:r>
            <a:endParaRPr sz="3200" i="1" dirty="0">
              <a:latin typeface="Arial"/>
              <a:cs typeface="Arial"/>
            </a:endParaRPr>
          </a:p>
          <a:p>
            <a:pPr marL="355600" marR="126364" indent="-342900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b="1" i="1" spc="-335" dirty="0" smtClean="0">
                <a:solidFill>
                  <a:srgbClr val="00AF50"/>
                </a:solidFill>
                <a:latin typeface="Arial"/>
                <a:cs typeface="Arial"/>
              </a:rPr>
              <a:t>U</a:t>
            </a:r>
            <a:r>
              <a:rPr sz="3200" b="1" i="1" spc="-335" dirty="0" smtClean="0">
                <a:solidFill>
                  <a:srgbClr val="00AF50"/>
                </a:solidFill>
                <a:latin typeface="Arial"/>
                <a:cs typeface="Arial"/>
              </a:rPr>
              <a:t>se </a:t>
            </a:r>
            <a:r>
              <a:rPr sz="3200" b="1" i="1" spc="-165" dirty="0">
                <a:solidFill>
                  <a:srgbClr val="00AF50"/>
                </a:solidFill>
                <a:latin typeface="Arial"/>
                <a:cs typeface="Arial"/>
              </a:rPr>
              <a:t>of </a:t>
            </a:r>
            <a:r>
              <a:rPr sz="3200" b="1" i="1" spc="-160" dirty="0">
                <a:solidFill>
                  <a:srgbClr val="00AF50"/>
                </a:solidFill>
                <a:latin typeface="Arial"/>
                <a:cs typeface="Arial"/>
              </a:rPr>
              <a:t>appropriate </a:t>
            </a:r>
            <a:r>
              <a:rPr sz="3200" b="1" i="1" spc="-235" dirty="0">
                <a:solidFill>
                  <a:srgbClr val="00AF50"/>
                </a:solidFill>
                <a:latin typeface="Arial"/>
                <a:cs typeface="Arial"/>
              </a:rPr>
              <a:t>gene </a:t>
            </a:r>
            <a:r>
              <a:rPr sz="3200" b="1" i="1" spc="-275" dirty="0">
                <a:solidFill>
                  <a:srgbClr val="00AF50"/>
                </a:solidFill>
                <a:latin typeface="Arial"/>
                <a:cs typeface="Arial"/>
              </a:rPr>
              <a:t>probes </a:t>
            </a:r>
            <a:r>
              <a:rPr sz="3200" i="1" spc="-235" dirty="0">
                <a:latin typeface="Arial"/>
                <a:cs typeface="Arial"/>
              </a:rPr>
              <a:t>has </a:t>
            </a:r>
            <a:r>
              <a:rPr sz="3200" i="1" spc="-160" dirty="0">
                <a:latin typeface="Arial"/>
                <a:cs typeface="Arial"/>
              </a:rPr>
              <a:t>made  </a:t>
            </a:r>
            <a:r>
              <a:rPr sz="3200" i="1" spc="-145" dirty="0">
                <a:latin typeface="Arial"/>
                <a:cs typeface="Arial"/>
              </a:rPr>
              <a:t>possible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b="1" i="1" spc="-140" dirty="0">
                <a:latin typeface="Arial"/>
                <a:cs typeface="Arial"/>
              </a:rPr>
              <a:t>prenatal </a:t>
            </a:r>
            <a:r>
              <a:rPr sz="3200" b="1" i="1" spc="-265" dirty="0">
                <a:latin typeface="Arial"/>
                <a:cs typeface="Arial"/>
              </a:rPr>
              <a:t>diagnosis </a:t>
            </a:r>
            <a:r>
              <a:rPr sz="3200" i="1" spc="-5" dirty="0">
                <a:latin typeface="Arial"/>
                <a:cs typeface="Arial"/>
              </a:rPr>
              <a:t>of </a:t>
            </a:r>
            <a:r>
              <a:rPr sz="3200" i="1" spc="-190" dirty="0">
                <a:latin typeface="Arial"/>
                <a:cs typeface="Arial"/>
              </a:rPr>
              <a:t>some </a:t>
            </a:r>
            <a:r>
              <a:rPr sz="3200" i="1" spc="-5" dirty="0">
                <a:latin typeface="Arial"/>
                <a:cs typeface="Arial"/>
              </a:rPr>
              <a:t>of</a:t>
            </a:r>
            <a:r>
              <a:rPr sz="3200" i="1" spc="-484" dirty="0">
                <a:latin typeface="Arial"/>
                <a:cs typeface="Arial"/>
              </a:rPr>
              <a:t> </a:t>
            </a:r>
            <a:r>
              <a:rPr sz="3200" i="1" spc="-35" dirty="0">
                <a:latin typeface="Arial"/>
                <a:cs typeface="Arial"/>
              </a:rPr>
              <a:t>the  </a:t>
            </a:r>
            <a:r>
              <a:rPr sz="3200" i="1" spc="-105" dirty="0">
                <a:latin typeface="Arial"/>
                <a:cs typeface="Arial"/>
              </a:rPr>
              <a:t>porphyrias.</a:t>
            </a:r>
            <a:endParaRPr sz="32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" y="2410967"/>
            <a:ext cx="8324088" cy="2228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35480"/>
            <a:ext cx="7388351" cy="3765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1600200"/>
            <a:ext cx="82296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1905000"/>
            <a:ext cx="8229600" cy="2133600"/>
          </a:xfrm>
          <a:custGeom>
            <a:avLst/>
            <a:gdLst/>
            <a:ahLst/>
            <a:cxnLst/>
            <a:rect l="l" t="t" r="r" b="b"/>
            <a:pathLst>
              <a:path w="8229600" h="2133600">
                <a:moveTo>
                  <a:pt x="0" y="2133600"/>
                </a:moveTo>
                <a:lnTo>
                  <a:pt x="8229600" y="2133600"/>
                </a:lnTo>
                <a:lnTo>
                  <a:pt x="8229600" y="0"/>
                </a:lnTo>
                <a:lnTo>
                  <a:pt x="0" y="0"/>
                </a:lnTo>
                <a:lnTo>
                  <a:pt x="0" y="21336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1981200"/>
            <a:ext cx="7391400" cy="21364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i="1" spc="-1530" dirty="0"/>
              <a:t>Thank</a:t>
            </a:r>
            <a:r>
              <a:rPr sz="13800" i="1" spc="-1095" dirty="0"/>
              <a:t> </a:t>
            </a:r>
            <a:r>
              <a:rPr sz="13800" i="1" spc="-1835" dirty="0"/>
              <a:t>you</a:t>
            </a:r>
            <a:endParaRPr sz="138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743" y="1179575"/>
            <a:ext cx="8906255" cy="4974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1" y="1524000"/>
            <a:ext cx="8014182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27680" marR="5080" indent="-3015615">
              <a:lnSpc>
                <a:spcPct val="100000"/>
              </a:lnSpc>
              <a:spcBef>
                <a:spcPts val="105"/>
              </a:spcBef>
            </a:pPr>
            <a:r>
              <a:rPr sz="4400" i="1" spc="-550" dirty="0"/>
              <a:t>Which </a:t>
            </a:r>
            <a:r>
              <a:rPr sz="4400" i="1" spc="-275" dirty="0"/>
              <a:t>part </a:t>
            </a:r>
            <a:r>
              <a:rPr sz="4400" i="1" spc="-545" dirty="0"/>
              <a:t>of </a:t>
            </a:r>
            <a:r>
              <a:rPr sz="4400" i="1" spc="-380" dirty="0"/>
              <a:t>the </a:t>
            </a:r>
            <a:r>
              <a:rPr sz="4400" i="1" spc="-484" dirty="0"/>
              <a:t>cell </a:t>
            </a:r>
            <a:r>
              <a:rPr sz="4400" i="1" spc="-505" dirty="0"/>
              <a:t>does </a:t>
            </a:r>
            <a:r>
              <a:rPr sz="4400" i="1" spc="-380" dirty="0"/>
              <a:t>the </a:t>
            </a:r>
            <a:r>
              <a:rPr sz="4400" i="1" spc="-660" dirty="0"/>
              <a:t>Heme </a:t>
            </a:r>
            <a:r>
              <a:rPr sz="4400" i="1" spc="-434" dirty="0"/>
              <a:t>synthesis  </a:t>
            </a:r>
            <a:r>
              <a:rPr sz="4400" i="1" spc="-409" dirty="0"/>
              <a:t>take</a:t>
            </a:r>
            <a:r>
              <a:rPr sz="4400" i="1" spc="-340" dirty="0"/>
              <a:t> </a:t>
            </a:r>
            <a:r>
              <a:rPr sz="4400" i="1" spc="-459" dirty="0"/>
              <a:t>place?</a:t>
            </a:r>
            <a:endParaRPr sz="4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408" y="1130808"/>
            <a:ext cx="8712708" cy="5436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00600" y="3600069"/>
            <a:ext cx="297180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ar-SA" sz="3200" b="1" spc="-145" dirty="0" smtClean="0">
                <a:latin typeface="Trebuchet MS"/>
                <a:cs typeface="Trebuchet MS"/>
              </a:rPr>
              <a:t> </a:t>
            </a:r>
            <a:r>
              <a:rPr sz="3200" b="1" i="1" spc="-145" dirty="0" err="1" smtClean="0">
                <a:latin typeface="Trebuchet MS"/>
                <a:cs typeface="Trebuchet MS"/>
              </a:rPr>
              <a:t>cytosol</a:t>
            </a:r>
            <a:endParaRPr sz="3200" i="1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1600" y="3785996"/>
            <a:ext cx="2590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i="1" spc="-130" dirty="0">
                <a:latin typeface="Trebuchet MS"/>
                <a:cs typeface="Trebuchet MS"/>
              </a:rPr>
              <a:t>mitochondria</a:t>
            </a:r>
            <a:endParaRPr sz="3200" i="1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5361" y="30556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400"/>
                </a:moveTo>
                <a:lnTo>
                  <a:pt x="914400" y="914400"/>
                </a:lnTo>
                <a:lnTo>
                  <a:pt x="914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15361" y="305561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0" y="914400"/>
                </a:moveTo>
                <a:lnTo>
                  <a:pt x="914400" y="914400"/>
                </a:lnTo>
                <a:lnTo>
                  <a:pt x="9144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15561" y="4191761"/>
            <a:ext cx="2438400" cy="1143000"/>
          </a:xfrm>
          <a:custGeom>
            <a:avLst/>
            <a:gdLst/>
            <a:ahLst/>
            <a:cxnLst/>
            <a:rect l="l" t="t" r="r" b="b"/>
            <a:pathLst>
              <a:path w="2438400" h="1143000">
                <a:moveTo>
                  <a:pt x="1219200" y="0"/>
                </a:moveTo>
                <a:lnTo>
                  <a:pt x="1154448" y="792"/>
                </a:lnTo>
                <a:lnTo>
                  <a:pt x="1090577" y="3142"/>
                </a:lnTo>
                <a:lnTo>
                  <a:pt x="1027671" y="7012"/>
                </a:lnTo>
                <a:lnTo>
                  <a:pt x="965814" y="12360"/>
                </a:lnTo>
                <a:lnTo>
                  <a:pt x="905090" y="19148"/>
                </a:lnTo>
                <a:lnTo>
                  <a:pt x="845583" y="27336"/>
                </a:lnTo>
                <a:lnTo>
                  <a:pt x="787377" y="36885"/>
                </a:lnTo>
                <a:lnTo>
                  <a:pt x="730558" y="47755"/>
                </a:lnTo>
                <a:lnTo>
                  <a:pt x="675209" y="59907"/>
                </a:lnTo>
                <a:lnTo>
                  <a:pt x="621414" y="73300"/>
                </a:lnTo>
                <a:lnTo>
                  <a:pt x="569258" y="87896"/>
                </a:lnTo>
                <a:lnTo>
                  <a:pt x="518824" y="103656"/>
                </a:lnTo>
                <a:lnTo>
                  <a:pt x="470198" y="120538"/>
                </a:lnTo>
                <a:lnTo>
                  <a:pt x="423463" y="138505"/>
                </a:lnTo>
                <a:lnTo>
                  <a:pt x="378704" y="157516"/>
                </a:lnTo>
                <a:lnTo>
                  <a:pt x="336005" y="177533"/>
                </a:lnTo>
                <a:lnTo>
                  <a:pt x="295450" y="198514"/>
                </a:lnTo>
                <a:lnTo>
                  <a:pt x="257123" y="220422"/>
                </a:lnTo>
                <a:lnTo>
                  <a:pt x="221109" y="243216"/>
                </a:lnTo>
                <a:lnTo>
                  <a:pt x="187492" y="266857"/>
                </a:lnTo>
                <a:lnTo>
                  <a:pt x="156356" y="291305"/>
                </a:lnTo>
                <a:lnTo>
                  <a:pt x="127786" y="316521"/>
                </a:lnTo>
                <a:lnTo>
                  <a:pt x="78679" y="369099"/>
                </a:lnTo>
                <a:lnTo>
                  <a:pt x="40844" y="424274"/>
                </a:lnTo>
                <a:lnTo>
                  <a:pt x="14956" y="481730"/>
                </a:lnTo>
                <a:lnTo>
                  <a:pt x="1689" y="541151"/>
                </a:lnTo>
                <a:lnTo>
                  <a:pt x="0" y="571500"/>
                </a:lnTo>
                <a:lnTo>
                  <a:pt x="1689" y="601848"/>
                </a:lnTo>
                <a:lnTo>
                  <a:pt x="14956" y="661269"/>
                </a:lnTo>
                <a:lnTo>
                  <a:pt x="40844" y="718725"/>
                </a:lnTo>
                <a:lnTo>
                  <a:pt x="78679" y="773900"/>
                </a:lnTo>
                <a:lnTo>
                  <a:pt x="127786" y="826478"/>
                </a:lnTo>
                <a:lnTo>
                  <a:pt x="156356" y="851694"/>
                </a:lnTo>
                <a:lnTo>
                  <a:pt x="187492" y="876142"/>
                </a:lnTo>
                <a:lnTo>
                  <a:pt x="221109" y="899783"/>
                </a:lnTo>
                <a:lnTo>
                  <a:pt x="257123" y="922577"/>
                </a:lnTo>
                <a:lnTo>
                  <a:pt x="295450" y="944485"/>
                </a:lnTo>
                <a:lnTo>
                  <a:pt x="336005" y="965466"/>
                </a:lnTo>
                <a:lnTo>
                  <a:pt x="378704" y="985483"/>
                </a:lnTo>
                <a:lnTo>
                  <a:pt x="423463" y="1004494"/>
                </a:lnTo>
                <a:lnTo>
                  <a:pt x="470198" y="1022461"/>
                </a:lnTo>
                <a:lnTo>
                  <a:pt x="518824" y="1039343"/>
                </a:lnTo>
                <a:lnTo>
                  <a:pt x="569258" y="1055103"/>
                </a:lnTo>
                <a:lnTo>
                  <a:pt x="621414" y="1069699"/>
                </a:lnTo>
                <a:lnTo>
                  <a:pt x="675209" y="1083092"/>
                </a:lnTo>
                <a:lnTo>
                  <a:pt x="730558" y="1095244"/>
                </a:lnTo>
                <a:lnTo>
                  <a:pt x="787377" y="1106114"/>
                </a:lnTo>
                <a:lnTo>
                  <a:pt x="845583" y="1115663"/>
                </a:lnTo>
                <a:lnTo>
                  <a:pt x="905090" y="1123851"/>
                </a:lnTo>
                <a:lnTo>
                  <a:pt x="965814" y="1130639"/>
                </a:lnTo>
                <a:lnTo>
                  <a:pt x="1027671" y="1135987"/>
                </a:lnTo>
                <a:lnTo>
                  <a:pt x="1090577" y="1139857"/>
                </a:lnTo>
                <a:lnTo>
                  <a:pt x="1154448" y="1142207"/>
                </a:lnTo>
                <a:lnTo>
                  <a:pt x="1219200" y="1143000"/>
                </a:lnTo>
                <a:lnTo>
                  <a:pt x="1283951" y="1142207"/>
                </a:lnTo>
                <a:lnTo>
                  <a:pt x="1347822" y="1139857"/>
                </a:lnTo>
                <a:lnTo>
                  <a:pt x="1410728" y="1135987"/>
                </a:lnTo>
                <a:lnTo>
                  <a:pt x="1472585" y="1130639"/>
                </a:lnTo>
                <a:lnTo>
                  <a:pt x="1533309" y="1123851"/>
                </a:lnTo>
                <a:lnTo>
                  <a:pt x="1592816" y="1115663"/>
                </a:lnTo>
                <a:lnTo>
                  <a:pt x="1651022" y="1106114"/>
                </a:lnTo>
                <a:lnTo>
                  <a:pt x="1707841" y="1095244"/>
                </a:lnTo>
                <a:lnTo>
                  <a:pt x="1763190" y="1083092"/>
                </a:lnTo>
                <a:lnTo>
                  <a:pt x="1816985" y="1069699"/>
                </a:lnTo>
                <a:lnTo>
                  <a:pt x="1869141" y="1055103"/>
                </a:lnTo>
                <a:lnTo>
                  <a:pt x="1919575" y="1039343"/>
                </a:lnTo>
                <a:lnTo>
                  <a:pt x="1968201" y="1022461"/>
                </a:lnTo>
                <a:lnTo>
                  <a:pt x="2014936" y="1004494"/>
                </a:lnTo>
                <a:lnTo>
                  <a:pt x="2059695" y="985483"/>
                </a:lnTo>
                <a:lnTo>
                  <a:pt x="2102394" y="965466"/>
                </a:lnTo>
                <a:lnTo>
                  <a:pt x="2142949" y="944485"/>
                </a:lnTo>
                <a:lnTo>
                  <a:pt x="2181276" y="922577"/>
                </a:lnTo>
                <a:lnTo>
                  <a:pt x="2217290" y="899783"/>
                </a:lnTo>
                <a:lnTo>
                  <a:pt x="2250907" y="876142"/>
                </a:lnTo>
                <a:lnTo>
                  <a:pt x="2282043" y="851694"/>
                </a:lnTo>
                <a:lnTo>
                  <a:pt x="2310613" y="826478"/>
                </a:lnTo>
                <a:lnTo>
                  <a:pt x="2359720" y="773900"/>
                </a:lnTo>
                <a:lnTo>
                  <a:pt x="2397555" y="718725"/>
                </a:lnTo>
                <a:lnTo>
                  <a:pt x="2423443" y="661269"/>
                </a:lnTo>
                <a:lnTo>
                  <a:pt x="2436710" y="601848"/>
                </a:lnTo>
                <a:lnTo>
                  <a:pt x="2438399" y="571500"/>
                </a:lnTo>
                <a:lnTo>
                  <a:pt x="2436710" y="541151"/>
                </a:lnTo>
                <a:lnTo>
                  <a:pt x="2423443" y="481730"/>
                </a:lnTo>
                <a:lnTo>
                  <a:pt x="2397555" y="424274"/>
                </a:lnTo>
                <a:lnTo>
                  <a:pt x="2359720" y="369099"/>
                </a:lnTo>
                <a:lnTo>
                  <a:pt x="2310613" y="316521"/>
                </a:lnTo>
                <a:lnTo>
                  <a:pt x="2282043" y="291305"/>
                </a:lnTo>
                <a:lnTo>
                  <a:pt x="2250907" y="266857"/>
                </a:lnTo>
                <a:lnTo>
                  <a:pt x="2217290" y="243216"/>
                </a:lnTo>
                <a:lnTo>
                  <a:pt x="2181276" y="220422"/>
                </a:lnTo>
                <a:lnTo>
                  <a:pt x="2142949" y="198514"/>
                </a:lnTo>
                <a:lnTo>
                  <a:pt x="2102394" y="177533"/>
                </a:lnTo>
                <a:lnTo>
                  <a:pt x="2059695" y="157516"/>
                </a:lnTo>
                <a:lnTo>
                  <a:pt x="2014936" y="138505"/>
                </a:lnTo>
                <a:lnTo>
                  <a:pt x="1968201" y="120538"/>
                </a:lnTo>
                <a:lnTo>
                  <a:pt x="1919575" y="103656"/>
                </a:lnTo>
                <a:lnTo>
                  <a:pt x="1869141" y="87896"/>
                </a:lnTo>
                <a:lnTo>
                  <a:pt x="1816985" y="73300"/>
                </a:lnTo>
                <a:lnTo>
                  <a:pt x="1763190" y="59907"/>
                </a:lnTo>
                <a:lnTo>
                  <a:pt x="1707841" y="47755"/>
                </a:lnTo>
                <a:lnTo>
                  <a:pt x="1651022" y="36885"/>
                </a:lnTo>
                <a:lnTo>
                  <a:pt x="1592816" y="27336"/>
                </a:lnTo>
                <a:lnTo>
                  <a:pt x="1533309" y="19148"/>
                </a:lnTo>
                <a:lnTo>
                  <a:pt x="1472585" y="12360"/>
                </a:lnTo>
                <a:lnTo>
                  <a:pt x="1410728" y="7012"/>
                </a:lnTo>
                <a:lnTo>
                  <a:pt x="1347822" y="3142"/>
                </a:lnTo>
                <a:lnTo>
                  <a:pt x="1283951" y="792"/>
                </a:lnTo>
                <a:lnTo>
                  <a:pt x="1219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15561" y="4191761"/>
            <a:ext cx="2438400" cy="1143000"/>
          </a:xfrm>
          <a:custGeom>
            <a:avLst/>
            <a:gdLst/>
            <a:ahLst/>
            <a:cxnLst/>
            <a:rect l="l" t="t" r="r" b="b"/>
            <a:pathLst>
              <a:path w="2438400" h="1143000">
                <a:moveTo>
                  <a:pt x="0" y="571500"/>
                </a:moveTo>
                <a:lnTo>
                  <a:pt x="6703" y="511215"/>
                </a:lnTo>
                <a:lnTo>
                  <a:pt x="26365" y="452737"/>
                </a:lnTo>
                <a:lnTo>
                  <a:pt x="58310" y="396382"/>
                </a:lnTo>
                <a:lnTo>
                  <a:pt x="101865" y="342466"/>
                </a:lnTo>
                <a:lnTo>
                  <a:pt x="156356" y="291305"/>
                </a:lnTo>
                <a:lnTo>
                  <a:pt x="187492" y="266857"/>
                </a:lnTo>
                <a:lnTo>
                  <a:pt x="221109" y="243216"/>
                </a:lnTo>
                <a:lnTo>
                  <a:pt x="257123" y="220422"/>
                </a:lnTo>
                <a:lnTo>
                  <a:pt x="295450" y="198514"/>
                </a:lnTo>
                <a:lnTo>
                  <a:pt x="336005" y="177533"/>
                </a:lnTo>
                <a:lnTo>
                  <a:pt x="378704" y="157516"/>
                </a:lnTo>
                <a:lnTo>
                  <a:pt x="423463" y="138505"/>
                </a:lnTo>
                <a:lnTo>
                  <a:pt x="470198" y="120538"/>
                </a:lnTo>
                <a:lnTo>
                  <a:pt x="518824" y="103656"/>
                </a:lnTo>
                <a:lnTo>
                  <a:pt x="569258" y="87896"/>
                </a:lnTo>
                <a:lnTo>
                  <a:pt x="621414" y="73300"/>
                </a:lnTo>
                <a:lnTo>
                  <a:pt x="675209" y="59907"/>
                </a:lnTo>
                <a:lnTo>
                  <a:pt x="730558" y="47755"/>
                </a:lnTo>
                <a:lnTo>
                  <a:pt x="787377" y="36885"/>
                </a:lnTo>
                <a:lnTo>
                  <a:pt x="845583" y="27336"/>
                </a:lnTo>
                <a:lnTo>
                  <a:pt x="905090" y="19148"/>
                </a:lnTo>
                <a:lnTo>
                  <a:pt x="965814" y="12360"/>
                </a:lnTo>
                <a:lnTo>
                  <a:pt x="1027671" y="7012"/>
                </a:lnTo>
                <a:lnTo>
                  <a:pt x="1090577" y="3142"/>
                </a:lnTo>
                <a:lnTo>
                  <a:pt x="1154448" y="792"/>
                </a:lnTo>
                <a:lnTo>
                  <a:pt x="1219200" y="0"/>
                </a:lnTo>
                <a:lnTo>
                  <a:pt x="1283951" y="792"/>
                </a:lnTo>
                <a:lnTo>
                  <a:pt x="1347822" y="3142"/>
                </a:lnTo>
                <a:lnTo>
                  <a:pt x="1410728" y="7012"/>
                </a:lnTo>
                <a:lnTo>
                  <a:pt x="1472585" y="12360"/>
                </a:lnTo>
                <a:lnTo>
                  <a:pt x="1533309" y="19148"/>
                </a:lnTo>
                <a:lnTo>
                  <a:pt x="1592816" y="27336"/>
                </a:lnTo>
                <a:lnTo>
                  <a:pt x="1651022" y="36885"/>
                </a:lnTo>
                <a:lnTo>
                  <a:pt x="1707841" y="47755"/>
                </a:lnTo>
                <a:lnTo>
                  <a:pt x="1763190" y="59907"/>
                </a:lnTo>
                <a:lnTo>
                  <a:pt x="1816985" y="73300"/>
                </a:lnTo>
                <a:lnTo>
                  <a:pt x="1869141" y="87896"/>
                </a:lnTo>
                <a:lnTo>
                  <a:pt x="1919575" y="103656"/>
                </a:lnTo>
                <a:lnTo>
                  <a:pt x="1968201" y="120538"/>
                </a:lnTo>
                <a:lnTo>
                  <a:pt x="2014936" y="138505"/>
                </a:lnTo>
                <a:lnTo>
                  <a:pt x="2059695" y="157516"/>
                </a:lnTo>
                <a:lnTo>
                  <a:pt x="2102394" y="177533"/>
                </a:lnTo>
                <a:lnTo>
                  <a:pt x="2142949" y="198514"/>
                </a:lnTo>
                <a:lnTo>
                  <a:pt x="2181276" y="220422"/>
                </a:lnTo>
                <a:lnTo>
                  <a:pt x="2217290" y="243216"/>
                </a:lnTo>
                <a:lnTo>
                  <a:pt x="2250907" y="266857"/>
                </a:lnTo>
                <a:lnTo>
                  <a:pt x="2282043" y="291305"/>
                </a:lnTo>
                <a:lnTo>
                  <a:pt x="2310613" y="316521"/>
                </a:lnTo>
                <a:lnTo>
                  <a:pt x="2359720" y="369099"/>
                </a:lnTo>
                <a:lnTo>
                  <a:pt x="2397555" y="424274"/>
                </a:lnTo>
                <a:lnTo>
                  <a:pt x="2423443" y="481730"/>
                </a:lnTo>
                <a:lnTo>
                  <a:pt x="2436710" y="541151"/>
                </a:lnTo>
                <a:lnTo>
                  <a:pt x="2438399" y="571500"/>
                </a:lnTo>
                <a:lnTo>
                  <a:pt x="2436710" y="601848"/>
                </a:lnTo>
                <a:lnTo>
                  <a:pt x="2423443" y="661269"/>
                </a:lnTo>
                <a:lnTo>
                  <a:pt x="2397555" y="718725"/>
                </a:lnTo>
                <a:lnTo>
                  <a:pt x="2359720" y="773900"/>
                </a:lnTo>
                <a:lnTo>
                  <a:pt x="2310613" y="826478"/>
                </a:lnTo>
                <a:lnTo>
                  <a:pt x="2282043" y="851694"/>
                </a:lnTo>
                <a:lnTo>
                  <a:pt x="2250907" y="876142"/>
                </a:lnTo>
                <a:lnTo>
                  <a:pt x="2217290" y="899783"/>
                </a:lnTo>
                <a:lnTo>
                  <a:pt x="2181276" y="922577"/>
                </a:lnTo>
                <a:lnTo>
                  <a:pt x="2142949" y="944485"/>
                </a:lnTo>
                <a:lnTo>
                  <a:pt x="2102394" y="965466"/>
                </a:lnTo>
                <a:lnTo>
                  <a:pt x="2059695" y="985483"/>
                </a:lnTo>
                <a:lnTo>
                  <a:pt x="2014936" y="1004494"/>
                </a:lnTo>
                <a:lnTo>
                  <a:pt x="1968201" y="1022461"/>
                </a:lnTo>
                <a:lnTo>
                  <a:pt x="1919575" y="1039343"/>
                </a:lnTo>
                <a:lnTo>
                  <a:pt x="1869141" y="1055103"/>
                </a:lnTo>
                <a:lnTo>
                  <a:pt x="1816985" y="1069699"/>
                </a:lnTo>
                <a:lnTo>
                  <a:pt x="1763190" y="1083092"/>
                </a:lnTo>
                <a:lnTo>
                  <a:pt x="1707841" y="1095244"/>
                </a:lnTo>
                <a:lnTo>
                  <a:pt x="1651022" y="1106114"/>
                </a:lnTo>
                <a:lnTo>
                  <a:pt x="1592816" y="1115663"/>
                </a:lnTo>
                <a:lnTo>
                  <a:pt x="1533309" y="1123851"/>
                </a:lnTo>
                <a:lnTo>
                  <a:pt x="1472585" y="1130639"/>
                </a:lnTo>
                <a:lnTo>
                  <a:pt x="1410728" y="1135987"/>
                </a:lnTo>
                <a:lnTo>
                  <a:pt x="1347822" y="1139857"/>
                </a:lnTo>
                <a:lnTo>
                  <a:pt x="1283951" y="1142207"/>
                </a:lnTo>
                <a:lnTo>
                  <a:pt x="1219200" y="1143000"/>
                </a:lnTo>
                <a:lnTo>
                  <a:pt x="1154448" y="1142207"/>
                </a:lnTo>
                <a:lnTo>
                  <a:pt x="1090577" y="1139857"/>
                </a:lnTo>
                <a:lnTo>
                  <a:pt x="1027671" y="1135987"/>
                </a:lnTo>
                <a:lnTo>
                  <a:pt x="965814" y="1130639"/>
                </a:lnTo>
                <a:lnTo>
                  <a:pt x="905090" y="1123851"/>
                </a:lnTo>
                <a:lnTo>
                  <a:pt x="845583" y="1115663"/>
                </a:lnTo>
                <a:lnTo>
                  <a:pt x="787377" y="1106114"/>
                </a:lnTo>
                <a:lnTo>
                  <a:pt x="730558" y="1095244"/>
                </a:lnTo>
                <a:lnTo>
                  <a:pt x="675209" y="1083092"/>
                </a:lnTo>
                <a:lnTo>
                  <a:pt x="621414" y="1069699"/>
                </a:lnTo>
                <a:lnTo>
                  <a:pt x="569258" y="1055103"/>
                </a:lnTo>
                <a:lnTo>
                  <a:pt x="518824" y="1039343"/>
                </a:lnTo>
                <a:lnTo>
                  <a:pt x="470198" y="1022461"/>
                </a:lnTo>
                <a:lnTo>
                  <a:pt x="423463" y="1004494"/>
                </a:lnTo>
                <a:lnTo>
                  <a:pt x="378704" y="985483"/>
                </a:lnTo>
                <a:lnTo>
                  <a:pt x="336005" y="965466"/>
                </a:lnTo>
                <a:lnTo>
                  <a:pt x="295450" y="944485"/>
                </a:lnTo>
                <a:lnTo>
                  <a:pt x="257123" y="922577"/>
                </a:lnTo>
                <a:lnTo>
                  <a:pt x="221109" y="899783"/>
                </a:lnTo>
                <a:lnTo>
                  <a:pt x="187492" y="876142"/>
                </a:lnTo>
                <a:lnTo>
                  <a:pt x="156356" y="851694"/>
                </a:lnTo>
                <a:lnTo>
                  <a:pt x="127786" y="826478"/>
                </a:lnTo>
                <a:lnTo>
                  <a:pt x="78679" y="773900"/>
                </a:lnTo>
                <a:lnTo>
                  <a:pt x="40844" y="718725"/>
                </a:lnTo>
                <a:lnTo>
                  <a:pt x="14956" y="661269"/>
                </a:lnTo>
                <a:lnTo>
                  <a:pt x="1689" y="601848"/>
                </a:lnTo>
                <a:lnTo>
                  <a:pt x="0" y="5715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761" y="229361"/>
            <a:ext cx="1219200" cy="990600"/>
          </a:xfrm>
          <a:custGeom>
            <a:avLst/>
            <a:gdLst/>
            <a:ahLst/>
            <a:cxnLst/>
            <a:rect l="l" t="t" r="r" b="b"/>
            <a:pathLst>
              <a:path w="1219200" h="990600">
                <a:moveTo>
                  <a:pt x="609600" y="0"/>
                </a:moveTo>
                <a:lnTo>
                  <a:pt x="557000" y="1817"/>
                </a:lnTo>
                <a:lnTo>
                  <a:pt x="505644" y="7172"/>
                </a:lnTo>
                <a:lnTo>
                  <a:pt x="455713" y="15915"/>
                </a:lnTo>
                <a:lnTo>
                  <a:pt x="407390" y="27898"/>
                </a:lnTo>
                <a:lnTo>
                  <a:pt x="360859" y="42971"/>
                </a:lnTo>
                <a:lnTo>
                  <a:pt x="316303" y="60987"/>
                </a:lnTo>
                <a:lnTo>
                  <a:pt x="273904" y="81796"/>
                </a:lnTo>
                <a:lnTo>
                  <a:pt x="233845" y="105250"/>
                </a:lnTo>
                <a:lnTo>
                  <a:pt x="196310" y="131200"/>
                </a:lnTo>
                <a:lnTo>
                  <a:pt x="161481" y="159498"/>
                </a:lnTo>
                <a:lnTo>
                  <a:pt x="129541" y="189996"/>
                </a:lnTo>
                <a:lnTo>
                  <a:pt x="100674" y="222543"/>
                </a:lnTo>
                <a:lnTo>
                  <a:pt x="75063" y="256992"/>
                </a:lnTo>
                <a:lnTo>
                  <a:pt x="52889" y="293195"/>
                </a:lnTo>
                <a:lnTo>
                  <a:pt x="34337" y="331001"/>
                </a:lnTo>
                <a:lnTo>
                  <a:pt x="19589" y="370264"/>
                </a:lnTo>
                <a:lnTo>
                  <a:pt x="8828" y="410833"/>
                </a:lnTo>
                <a:lnTo>
                  <a:pt x="2237" y="452562"/>
                </a:lnTo>
                <a:lnTo>
                  <a:pt x="0" y="495300"/>
                </a:lnTo>
                <a:lnTo>
                  <a:pt x="2237" y="538037"/>
                </a:lnTo>
                <a:lnTo>
                  <a:pt x="8828" y="579766"/>
                </a:lnTo>
                <a:lnTo>
                  <a:pt x="19589" y="620335"/>
                </a:lnTo>
                <a:lnTo>
                  <a:pt x="34337" y="659598"/>
                </a:lnTo>
                <a:lnTo>
                  <a:pt x="52889" y="697404"/>
                </a:lnTo>
                <a:lnTo>
                  <a:pt x="75063" y="733607"/>
                </a:lnTo>
                <a:lnTo>
                  <a:pt x="100674" y="768056"/>
                </a:lnTo>
                <a:lnTo>
                  <a:pt x="129541" y="800603"/>
                </a:lnTo>
                <a:lnTo>
                  <a:pt x="161481" y="831101"/>
                </a:lnTo>
                <a:lnTo>
                  <a:pt x="196310" y="859399"/>
                </a:lnTo>
                <a:lnTo>
                  <a:pt x="233845" y="885349"/>
                </a:lnTo>
                <a:lnTo>
                  <a:pt x="273904" y="908803"/>
                </a:lnTo>
                <a:lnTo>
                  <a:pt x="316303" y="929612"/>
                </a:lnTo>
                <a:lnTo>
                  <a:pt x="360859" y="947628"/>
                </a:lnTo>
                <a:lnTo>
                  <a:pt x="407390" y="962701"/>
                </a:lnTo>
                <a:lnTo>
                  <a:pt x="455713" y="974684"/>
                </a:lnTo>
                <a:lnTo>
                  <a:pt x="505644" y="983427"/>
                </a:lnTo>
                <a:lnTo>
                  <a:pt x="557000" y="988782"/>
                </a:lnTo>
                <a:lnTo>
                  <a:pt x="609600" y="990600"/>
                </a:lnTo>
                <a:lnTo>
                  <a:pt x="662199" y="988782"/>
                </a:lnTo>
                <a:lnTo>
                  <a:pt x="713555" y="983427"/>
                </a:lnTo>
                <a:lnTo>
                  <a:pt x="763486" y="974684"/>
                </a:lnTo>
                <a:lnTo>
                  <a:pt x="811809" y="962701"/>
                </a:lnTo>
                <a:lnTo>
                  <a:pt x="858340" y="947628"/>
                </a:lnTo>
                <a:lnTo>
                  <a:pt x="902896" y="929612"/>
                </a:lnTo>
                <a:lnTo>
                  <a:pt x="945295" y="908803"/>
                </a:lnTo>
                <a:lnTo>
                  <a:pt x="985354" y="885349"/>
                </a:lnTo>
                <a:lnTo>
                  <a:pt x="1022889" y="859399"/>
                </a:lnTo>
                <a:lnTo>
                  <a:pt x="1057718" y="831101"/>
                </a:lnTo>
                <a:lnTo>
                  <a:pt x="1089658" y="800603"/>
                </a:lnTo>
                <a:lnTo>
                  <a:pt x="1118525" y="768056"/>
                </a:lnTo>
                <a:lnTo>
                  <a:pt x="1144136" y="733607"/>
                </a:lnTo>
                <a:lnTo>
                  <a:pt x="1166310" y="697404"/>
                </a:lnTo>
                <a:lnTo>
                  <a:pt x="1184862" y="659598"/>
                </a:lnTo>
                <a:lnTo>
                  <a:pt x="1199610" y="620335"/>
                </a:lnTo>
                <a:lnTo>
                  <a:pt x="1210371" y="579766"/>
                </a:lnTo>
                <a:lnTo>
                  <a:pt x="1216962" y="538037"/>
                </a:lnTo>
                <a:lnTo>
                  <a:pt x="1219199" y="495300"/>
                </a:lnTo>
                <a:lnTo>
                  <a:pt x="1216962" y="452562"/>
                </a:lnTo>
                <a:lnTo>
                  <a:pt x="1210371" y="410833"/>
                </a:lnTo>
                <a:lnTo>
                  <a:pt x="1199610" y="370264"/>
                </a:lnTo>
                <a:lnTo>
                  <a:pt x="1184862" y="331001"/>
                </a:lnTo>
                <a:lnTo>
                  <a:pt x="1166310" y="293195"/>
                </a:lnTo>
                <a:lnTo>
                  <a:pt x="1144136" y="256992"/>
                </a:lnTo>
                <a:lnTo>
                  <a:pt x="1118525" y="222543"/>
                </a:lnTo>
                <a:lnTo>
                  <a:pt x="1089658" y="189996"/>
                </a:lnTo>
                <a:lnTo>
                  <a:pt x="1057718" y="159498"/>
                </a:lnTo>
                <a:lnTo>
                  <a:pt x="1022889" y="131200"/>
                </a:lnTo>
                <a:lnTo>
                  <a:pt x="985354" y="105250"/>
                </a:lnTo>
                <a:lnTo>
                  <a:pt x="945295" y="81796"/>
                </a:lnTo>
                <a:lnTo>
                  <a:pt x="902896" y="60987"/>
                </a:lnTo>
                <a:lnTo>
                  <a:pt x="858340" y="42971"/>
                </a:lnTo>
                <a:lnTo>
                  <a:pt x="811809" y="27898"/>
                </a:lnTo>
                <a:lnTo>
                  <a:pt x="763486" y="15915"/>
                </a:lnTo>
                <a:lnTo>
                  <a:pt x="713555" y="7172"/>
                </a:lnTo>
                <a:lnTo>
                  <a:pt x="662199" y="1817"/>
                </a:lnTo>
                <a:lnTo>
                  <a:pt x="6096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5761" y="229361"/>
            <a:ext cx="1219200" cy="990600"/>
          </a:xfrm>
          <a:custGeom>
            <a:avLst/>
            <a:gdLst/>
            <a:ahLst/>
            <a:cxnLst/>
            <a:rect l="l" t="t" r="r" b="b"/>
            <a:pathLst>
              <a:path w="1219200" h="990600">
                <a:moveTo>
                  <a:pt x="0" y="495300"/>
                </a:moveTo>
                <a:lnTo>
                  <a:pt x="2237" y="452562"/>
                </a:lnTo>
                <a:lnTo>
                  <a:pt x="8828" y="410833"/>
                </a:lnTo>
                <a:lnTo>
                  <a:pt x="19589" y="370264"/>
                </a:lnTo>
                <a:lnTo>
                  <a:pt x="34337" y="331001"/>
                </a:lnTo>
                <a:lnTo>
                  <a:pt x="52889" y="293195"/>
                </a:lnTo>
                <a:lnTo>
                  <a:pt x="75063" y="256992"/>
                </a:lnTo>
                <a:lnTo>
                  <a:pt x="100674" y="222543"/>
                </a:lnTo>
                <a:lnTo>
                  <a:pt x="129541" y="189996"/>
                </a:lnTo>
                <a:lnTo>
                  <a:pt x="161481" y="159498"/>
                </a:lnTo>
                <a:lnTo>
                  <a:pt x="196310" y="131200"/>
                </a:lnTo>
                <a:lnTo>
                  <a:pt x="233845" y="105250"/>
                </a:lnTo>
                <a:lnTo>
                  <a:pt x="273904" y="81796"/>
                </a:lnTo>
                <a:lnTo>
                  <a:pt x="316303" y="60987"/>
                </a:lnTo>
                <a:lnTo>
                  <a:pt x="360859" y="42971"/>
                </a:lnTo>
                <a:lnTo>
                  <a:pt x="407390" y="27898"/>
                </a:lnTo>
                <a:lnTo>
                  <a:pt x="455713" y="15915"/>
                </a:lnTo>
                <a:lnTo>
                  <a:pt x="505644" y="7172"/>
                </a:lnTo>
                <a:lnTo>
                  <a:pt x="557000" y="1817"/>
                </a:lnTo>
                <a:lnTo>
                  <a:pt x="609600" y="0"/>
                </a:lnTo>
                <a:lnTo>
                  <a:pt x="662199" y="1817"/>
                </a:lnTo>
                <a:lnTo>
                  <a:pt x="713555" y="7172"/>
                </a:lnTo>
                <a:lnTo>
                  <a:pt x="763486" y="15915"/>
                </a:lnTo>
                <a:lnTo>
                  <a:pt x="811809" y="27898"/>
                </a:lnTo>
                <a:lnTo>
                  <a:pt x="858340" y="42971"/>
                </a:lnTo>
                <a:lnTo>
                  <a:pt x="902896" y="60987"/>
                </a:lnTo>
                <a:lnTo>
                  <a:pt x="945295" y="81796"/>
                </a:lnTo>
                <a:lnTo>
                  <a:pt x="985354" y="105250"/>
                </a:lnTo>
                <a:lnTo>
                  <a:pt x="1022889" y="131200"/>
                </a:lnTo>
                <a:lnTo>
                  <a:pt x="1057718" y="159498"/>
                </a:lnTo>
                <a:lnTo>
                  <a:pt x="1089658" y="189996"/>
                </a:lnTo>
                <a:lnTo>
                  <a:pt x="1118525" y="222543"/>
                </a:lnTo>
                <a:lnTo>
                  <a:pt x="1144136" y="256992"/>
                </a:lnTo>
                <a:lnTo>
                  <a:pt x="1166310" y="293195"/>
                </a:lnTo>
                <a:lnTo>
                  <a:pt x="1184862" y="331001"/>
                </a:lnTo>
                <a:lnTo>
                  <a:pt x="1199610" y="370264"/>
                </a:lnTo>
                <a:lnTo>
                  <a:pt x="1210371" y="410833"/>
                </a:lnTo>
                <a:lnTo>
                  <a:pt x="1216962" y="452562"/>
                </a:lnTo>
                <a:lnTo>
                  <a:pt x="1219199" y="495300"/>
                </a:lnTo>
                <a:lnTo>
                  <a:pt x="1216962" y="538037"/>
                </a:lnTo>
                <a:lnTo>
                  <a:pt x="1210371" y="579766"/>
                </a:lnTo>
                <a:lnTo>
                  <a:pt x="1199610" y="620335"/>
                </a:lnTo>
                <a:lnTo>
                  <a:pt x="1184862" y="659598"/>
                </a:lnTo>
                <a:lnTo>
                  <a:pt x="1166310" y="697404"/>
                </a:lnTo>
                <a:lnTo>
                  <a:pt x="1144136" y="733607"/>
                </a:lnTo>
                <a:lnTo>
                  <a:pt x="1118525" y="768056"/>
                </a:lnTo>
                <a:lnTo>
                  <a:pt x="1089658" y="800603"/>
                </a:lnTo>
                <a:lnTo>
                  <a:pt x="1057718" y="831101"/>
                </a:lnTo>
                <a:lnTo>
                  <a:pt x="1022889" y="859399"/>
                </a:lnTo>
                <a:lnTo>
                  <a:pt x="985354" y="885349"/>
                </a:lnTo>
                <a:lnTo>
                  <a:pt x="945295" y="908803"/>
                </a:lnTo>
                <a:lnTo>
                  <a:pt x="902896" y="929612"/>
                </a:lnTo>
                <a:lnTo>
                  <a:pt x="858340" y="947628"/>
                </a:lnTo>
                <a:lnTo>
                  <a:pt x="811809" y="962701"/>
                </a:lnTo>
                <a:lnTo>
                  <a:pt x="763486" y="974684"/>
                </a:lnTo>
                <a:lnTo>
                  <a:pt x="713555" y="983427"/>
                </a:lnTo>
                <a:lnTo>
                  <a:pt x="662199" y="988782"/>
                </a:lnTo>
                <a:lnTo>
                  <a:pt x="609600" y="990600"/>
                </a:lnTo>
                <a:lnTo>
                  <a:pt x="557000" y="988782"/>
                </a:lnTo>
                <a:lnTo>
                  <a:pt x="505644" y="983427"/>
                </a:lnTo>
                <a:lnTo>
                  <a:pt x="455713" y="974684"/>
                </a:lnTo>
                <a:lnTo>
                  <a:pt x="407390" y="962701"/>
                </a:lnTo>
                <a:lnTo>
                  <a:pt x="360859" y="947628"/>
                </a:lnTo>
                <a:lnTo>
                  <a:pt x="316303" y="929612"/>
                </a:lnTo>
                <a:lnTo>
                  <a:pt x="273904" y="908803"/>
                </a:lnTo>
                <a:lnTo>
                  <a:pt x="233845" y="885349"/>
                </a:lnTo>
                <a:lnTo>
                  <a:pt x="196310" y="859399"/>
                </a:lnTo>
                <a:lnTo>
                  <a:pt x="161481" y="831101"/>
                </a:lnTo>
                <a:lnTo>
                  <a:pt x="129541" y="800603"/>
                </a:lnTo>
                <a:lnTo>
                  <a:pt x="100674" y="768056"/>
                </a:lnTo>
                <a:lnTo>
                  <a:pt x="75063" y="733607"/>
                </a:lnTo>
                <a:lnTo>
                  <a:pt x="52889" y="697404"/>
                </a:lnTo>
                <a:lnTo>
                  <a:pt x="34337" y="659598"/>
                </a:lnTo>
                <a:lnTo>
                  <a:pt x="19589" y="620335"/>
                </a:lnTo>
                <a:lnTo>
                  <a:pt x="8828" y="579766"/>
                </a:lnTo>
                <a:lnTo>
                  <a:pt x="2237" y="538037"/>
                </a:lnTo>
                <a:lnTo>
                  <a:pt x="0" y="4953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3162" y="229361"/>
            <a:ext cx="2057400" cy="914400"/>
          </a:xfrm>
          <a:custGeom>
            <a:avLst/>
            <a:gdLst/>
            <a:ahLst/>
            <a:cxnLst/>
            <a:rect l="l" t="t" r="r" b="b"/>
            <a:pathLst>
              <a:path w="2057400" h="914400">
                <a:moveTo>
                  <a:pt x="1028700" y="0"/>
                </a:moveTo>
                <a:lnTo>
                  <a:pt x="963643" y="899"/>
                </a:lnTo>
                <a:lnTo>
                  <a:pt x="899662" y="3562"/>
                </a:lnTo>
                <a:lnTo>
                  <a:pt x="836876" y="7935"/>
                </a:lnTo>
                <a:lnTo>
                  <a:pt x="775407" y="13965"/>
                </a:lnTo>
                <a:lnTo>
                  <a:pt x="715375" y="21597"/>
                </a:lnTo>
                <a:lnTo>
                  <a:pt x="656899" y="30778"/>
                </a:lnTo>
                <a:lnTo>
                  <a:pt x="600102" y="41455"/>
                </a:lnTo>
                <a:lnTo>
                  <a:pt x="545103" y="53573"/>
                </a:lnTo>
                <a:lnTo>
                  <a:pt x="492022" y="67080"/>
                </a:lnTo>
                <a:lnTo>
                  <a:pt x="440981" y="81922"/>
                </a:lnTo>
                <a:lnTo>
                  <a:pt x="392100" y="98045"/>
                </a:lnTo>
                <a:lnTo>
                  <a:pt x="345499" y="115396"/>
                </a:lnTo>
                <a:lnTo>
                  <a:pt x="301299" y="133921"/>
                </a:lnTo>
                <a:lnTo>
                  <a:pt x="259620" y="153566"/>
                </a:lnTo>
                <a:lnTo>
                  <a:pt x="220583" y="174278"/>
                </a:lnTo>
                <a:lnTo>
                  <a:pt x="184308" y="196004"/>
                </a:lnTo>
                <a:lnTo>
                  <a:pt x="150917" y="218689"/>
                </a:lnTo>
                <a:lnTo>
                  <a:pt x="120528" y="242280"/>
                </a:lnTo>
                <a:lnTo>
                  <a:pt x="69243" y="291967"/>
                </a:lnTo>
                <a:lnTo>
                  <a:pt x="31417" y="344634"/>
                </a:lnTo>
                <a:lnTo>
                  <a:pt x="8015" y="399855"/>
                </a:lnTo>
                <a:lnTo>
                  <a:pt x="0" y="457200"/>
                </a:lnTo>
                <a:lnTo>
                  <a:pt x="2023" y="486110"/>
                </a:lnTo>
                <a:lnTo>
                  <a:pt x="17853" y="542447"/>
                </a:lnTo>
                <a:lnTo>
                  <a:pt x="48587" y="596444"/>
                </a:lnTo>
                <a:lnTo>
                  <a:pt x="93263" y="647675"/>
                </a:lnTo>
                <a:lnTo>
                  <a:pt x="150917" y="695710"/>
                </a:lnTo>
                <a:lnTo>
                  <a:pt x="184308" y="718395"/>
                </a:lnTo>
                <a:lnTo>
                  <a:pt x="220583" y="740121"/>
                </a:lnTo>
                <a:lnTo>
                  <a:pt x="259620" y="760833"/>
                </a:lnTo>
                <a:lnTo>
                  <a:pt x="301299" y="780478"/>
                </a:lnTo>
                <a:lnTo>
                  <a:pt x="345499" y="799003"/>
                </a:lnTo>
                <a:lnTo>
                  <a:pt x="392100" y="816354"/>
                </a:lnTo>
                <a:lnTo>
                  <a:pt x="440981" y="832477"/>
                </a:lnTo>
                <a:lnTo>
                  <a:pt x="492022" y="847319"/>
                </a:lnTo>
                <a:lnTo>
                  <a:pt x="545103" y="860826"/>
                </a:lnTo>
                <a:lnTo>
                  <a:pt x="600102" y="872944"/>
                </a:lnTo>
                <a:lnTo>
                  <a:pt x="656899" y="883621"/>
                </a:lnTo>
                <a:lnTo>
                  <a:pt x="715375" y="892802"/>
                </a:lnTo>
                <a:lnTo>
                  <a:pt x="775407" y="900434"/>
                </a:lnTo>
                <a:lnTo>
                  <a:pt x="836876" y="906464"/>
                </a:lnTo>
                <a:lnTo>
                  <a:pt x="899662" y="910837"/>
                </a:lnTo>
                <a:lnTo>
                  <a:pt x="963643" y="913500"/>
                </a:lnTo>
                <a:lnTo>
                  <a:pt x="1028700" y="914400"/>
                </a:lnTo>
                <a:lnTo>
                  <a:pt x="1093763" y="913500"/>
                </a:lnTo>
                <a:lnTo>
                  <a:pt x="1157750" y="910837"/>
                </a:lnTo>
                <a:lnTo>
                  <a:pt x="1220540" y="906464"/>
                </a:lnTo>
                <a:lnTo>
                  <a:pt x="1282013" y="900434"/>
                </a:lnTo>
                <a:lnTo>
                  <a:pt x="1342048" y="892802"/>
                </a:lnTo>
                <a:lnTo>
                  <a:pt x="1400526" y="883621"/>
                </a:lnTo>
                <a:lnTo>
                  <a:pt x="1457324" y="872944"/>
                </a:lnTo>
                <a:lnTo>
                  <a:pt x="1512324" y="860826"/>
                </a:lnTo>
                <a:lnTo>
                  <a:pt x="1565405" y="847319"/>
                </a:lnTo>
                <a:lnTo>
                  <a:pt x="1616445" y="832477"/>
                </a:lnTo>
                <a:lnTo>
                  <a:pt x="1665326" y="816354"/>
                </a:lnTo>
                <a:lnTo>
                  <a:pt x="1711925" y="799003"/>
                </a:lnTo>
                <a:lnTo>
                  <a:pt x="1756124" y="780478"/>
                </a:lnTo>
                <a:lnTo>
                  <a:pt x="1797801" y="760833"/>
                </a:lnTo>
                <a:lnTo>
                  <a:pt x="1836835" y="740121"/>
                </a:lnTo>
                <a:lnTo>
                  <a:pt x="1873108" y="718395"/>
                </a:lnTo>
                <a:lnTo>
                  <a:pt x="1906497" y="695710"/>
                </a:lnTo>
                <a:lnTo>
                  <a:pt x="1936883" y="672119"/>
                </a:lnTo>
                <a:lnTo>
                  <a:pt x="1988164" y="622432"/>
                </a:lnTo>
                <a:lnTo>
                  <a:pt x="2025986" y="569765"/>
                </a:lnTo>
                <a:lnTo>
                  <a:pt x="2049385" y="514544"/>
                </a:lnTo>
                <a:lnTo>
                  <a:pt x="2057400" y="457200"/>
                </a:lnTo>
                <a:lnTo>
                  <a:pt x="2055376" y="428289"/>
                </a:lnTo>
                <a:lnTo>
                  <a:pt x="2039549" y="371952"/>
                </a:lnTo>
                <a:lnTo>
                  <a:pt x="2008817" y="317955"/>
                </a:lnTo>
                <a:lnTo>
                  <a:pt x="1964146" y="266724"/>
                </a:lnTo>
                <a:lnTo>
                  <a:pt x="1906497" y="218689"/>
                </a:lnTo>
                <a:lnTo>
                  <a:pt x="1873108" y="196004"/>
                </a:lnTo>
                <a:lnTo>
                  <a:pt x="1836835" y="174278"/>
                </a:lnTo>
                <a:lnTo>
                  <a:pt x="1797801" y="153566"/>
                </a:lnTo>
                <a:lnTo>
                  <a:pt x="1756124" y="133921"/>
                </a:lnTo>
                <a:lnTo>
                  <a:pt x="1711925" y="115396"/>
                </a:lnTo>
                <a:lnTo>
                  <a:pt x="1665326" y="98045"/>
                </a:lnTo>
                <a:lnTo>
                  <a:pt x="1616445" y="81922"/>
                </a:lnTo>
                <a:lnTo>
                  <a:pt x="1565405" y="67080"/>
                </a:lnTo>
                <a:lnTo>
                  <a:pt x="1512324" y="53573"/>
                </a:lnTo>
                <a:lnTo>
                  <a:pt x="1457324" y="41455"/>
                </a:lnTo>
                <a:lnTo>
                  <a:pt x="1400526" y="30778"/>
                </a:lnTo>
                <a:lnTo>
                  <a:pt x="1342048" y="21597"/>
                </a:lnTo>
                <a:lnTo>
                  <a:pt x="1282013" y="13965"/>
                </a:lnTo>
                <a:lnTo>
                  <a:pt x="1220540" y="7935"/>
                </a:lnTo>
                <a:lnTo>
                  <a:pt x="1157750" y="3562"/>
                </a:lnTo>
                <a:lnTo>
                  <a:pt x="1093763" y="899"/>
                </a:lnTo>
                <a:lnTo>
                  <a:pt x="10287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162" y="229361"/>
            <a:ext cx="2057400" cy="914400"/>
          </a:xfrm>
          <a:custGeom>
            <a:avLst/>
            <a:gdLst/>
            <a:ahLst/>
            <a:cxnLst/>
            <a:rect l="l" t="t" r="r" b="b"/>
            <a:pathLst>
              <a:path w="2057400" h="914400">
                <a:moveTo>
                  <a:pt x="0" y="457200"/>
                </a:moveTo>
                <a:lnTo>
                  <a:pt x="8015" y="399855"/>
                </a:lnTo>
                <a:lnTo>
                  <a:pt x="31417" y="344634"/>
                </a:lnTo>
                <a:lnTo>
                  <a:pt x="69243" y="291967"/>
                </a:lnTo>
                <a:lnTo>
                  <a:pt x="120528" y="242280"/>
                </a:lnTo>
                <a:lnTo>
                  <a:pt x="150917" y="218689"/>
                </a:lnTo>
                <a:lnTo>
                  <a:pt x="184308" y="196004"/>
                </a:lnTo>
                <a:lnTo>
                  <a:pt x="220583" y="174278"/>
                </a:lnTo>
                <a:lnTo>
                  <a:pt x="259620" y="153566"/>
                </a:lnTo>
                <a:lnTo>
                  <a:pt x="301299" y="133921"/>
                </a:lnTo>
                <a:lnTo>
                  <a:pt x="345499" y="115396"/>
                </a:lnTo>
                <a:lnTo>
                  <a:pt x="392100" y="98045"/>
                </a:lnTo>
                <a:lnTo>
                  <a:pt x="440981" y="81922"/>
                </a:lnTo>
                <a:lnTo>
                  <a:pt x="492022" y="67080"/>
                </a:lnTo>
                <a:lnTo>
                  <a:pt x="545103" y="53573"/>
                </a:lnTo>
                <a:lnTo>
                  <a:pt x="600102" y="41455"/>
                </a:lnTo>
                <a:lnTo>
                  <a:pt x="656899" y="30778"/>
                </a:lnTo>
                <a:lnTo>
                  <a:pt x="715375" y="21597"/>
                </a:lnTo>
                <a:lnTo>
                  <a:pt x="775407" y="13965"/>
                </a:lnTo>
                <a:lnTo>
                  <a:pt x="836876" y="7935"/>
                </a:lnTo>
                <a:lnTo>
                  <a:pt x="899662" y="3562"/>
                </a:lnTo>
                <a:lnTo>
                  <a:pt x="963643" y="899"/>
                </a:lnTo>
                <a:lnTo>
                  <a:pt x="1028700" y="0"/>
                </a:lnTo>
                <a:lnTo>
                  <a:pt x="1093763" y="899"/>
                </a:lnTo>
                <a:lnTo>
                  <a:pt x="1157750" y="3562"/>
                </a:lnTo>
                <a:lnTo>
                  <a:pt x="1220540" y="7935"/>
                </a:lnTo>
                <a:lnTo>
                  <a:pt x="1282013" y="13965"/>
                </a:lnTo>
                <a:lnTo>
                  <a:pt x="1342048" y="21597"/>
                </a:lnTo>
                <a:lnTo>
                  <a:pt x="1400526" y="30778"/>
                </a:lnTo>
                <a:lnTo>
                  <a:pt x="1457324" y="41455"/>
                </a:lnTo>
                <a:lnTo>
                  <a:pt x="1512324" y="53573"/>
                </a:lnTo>
                <a:lnTo>
                  <a:pt x="1565405" y="67080"/>
                </a:lnTo>
                <a:lnTo>
                  <a:pt x="1616445" y="81922"/>
                </a:lnTo>
                <a:lnTo>
                  <a:pt x="1665326" y="98045"/>
                </a:lnTo>
                <a:lnTo>
                  <a:pt x="1711925" y="115396"/>
                </a:lnTo>
                <a:lnTo>
                  <a:pt x="1756124" y="133921"/>
                </a:lnTo>
                <a:lnTo>
                  <a:pt x="1797801" y="153566"/>
                </a:lnTo>
                <a:lnTo>
                  <a:pt x="1836835" y="174278"/>
                </a:lnTo>
                <a:lnTo>
                  <a:pt x="1873108" y="196004"/>
                </a:lnTo>
                <a:lnTo>
                  <a:pt x="1906497" y="218689"/>
                </a:lnTo>
                <a:lnTo>
                  <a:pt x="1936883" y="242280"/>
                </a:lnTo>
                <a:lnTo>
                  <a:pt x="1988164" y="291967"/>
                </a:lnTo>
                <a:lnTo>
                  <a:pt x="2025986" y="344634"/>
                </a:lnTo>
                <a:lnTo>
                  <a:pt x="2049385" y="399855"/>
                </a:lnTo>
                <a:lnTo>
                  <a:pt x="2057400" y="457200"/>
                </a:lnTo>
                <a:lnTo>
                  <a:pt x="2055376" y="486110"/>
                </a:lnTo>
                <a:lnTo>
                  <a:pt x="2039549" y="542447"/>
                </a:lnTo>
                <a:lnTo>
                  <a:pt x="2008817" y="596444"/>
                </a:lnTo>
                <a:lnTo>
                  <a:pt x="1964146" y="647675"/>
                </a:lnTo>
                <a:lnTo>
                  <a:pt x="1906497" y="695710"/>
                </a:lnTo>
                <a:lnTo>
                  <a:pt x="1873108" y="718395"/>
                </a:lnTo>
                <a:lnTo>
                  <a:pt x="1836835" y="740121"/>
                </a:lnTo>
                <a:lnTo>
                  <a:pt x="1797801" y="760833"/>
                </a:lnTo>
                <a:lnTo>
                  <a:pt x="1756124" y="780478"/>
                </a:lnTo>
                <a:lnTo>
                  <a:pt x="1711925" y="799003"/>
                </a:lnTo>
                <a:lnTo>
                  <a:pt x="1665326" y="816354"/>
                </a:lnTo>
                <a:lnTo>
                  <a:pt x="1616445" y="832477"/>
                </a:lnTo>
                <a:lnTo>
                  <a:pt x="1565405" y="847319"/>
                </a:lnTo>
                <a:lnTo>
                  <a:pt x="1512324" y="860826"/>
                </a:lnTo>
                <a:lnTo>
                  <a:pt x="1457324" y="872944"/>
                </a:lnTo>
                <a:lnTo>
                  <a:pt x="1400526" y="883621"/>
                </a:lnTo>
                <a:lnTo>
                  <a:pt x="1342048" y="892802"/>
                </a:lnTo>
                <a:lnTo>
                  <a:pt x="1282013" y="900434"/>
                </a:lnTo>
                <a:lnTo>
                  <a:pt x="1220540" y="906464"/>
                </a:lnTo>
                <a:lnTo>
                  <a:pt x="1157750" y="910837"/>
                </a:lnTo>
                <a:lnTo>
                  <a:pt x="1093763" y="913500"/>
                </a:lnTo>
                <a:lnTo>
                  <a:pt x="1028700" y="914400"/>
                </a:lnTo>
                <a:lnTo>
                  <a:pt x="963643" y="913500"/>
                </a:lnTo>
                <a:lnTo>
                  <a:pt x="899662" y="910837"/>
                </a:lnTo>
                <a:lnTo>
                  <a:pt x="836876" y="906464"/>
                </a:lnTo>
                <a:lnTo>
                  <a:pt x="775407" y="900434"/>
                </a:lnTo>
                <a:lnTo>
                  <a:pt x="715375" y="892802"/>
                </a:lnTo>
                <a:lnTo>
                  <a:pt x="656899" y="883621"/>
                </a:lnTo>
                <a:lnTo>
                  <a:pt x="600102" y="872944"/>
                </a:lnTo>
                <a:lnTo>
                  <a:pt x="545103" y="860826"/>
                </a:lnTo>
                <a:lnTo>
                  <a:pt x="492022" y="847319"/>
                </a:lnTo>
                <a:lnTo>
                  <a:pt x="440981" y="832477"/>
                </a:lnTo>
                <a:lnTo>
                  <a:pt x="392100" y="816354"/>
                </a:lnTo>
                <a:lnTo>
                  <a:pt x="345499" y="799003"/>
                </a:lnTo>
                <a:lnTo>
                  <a:pt x="301299" y="780478"/>
                </a:lnTo>
                <a:lnTo>
                  <a:pt x="259620" y="760833"/>
                </a:lnTo>
                <a:lnTo>
                  <a:pt x="220583" y="740121"/>
                </a:lnTo>
                <a:lnTo>
                  <a:pt x="184308" y="718395"/>
                </a:lnTo>
                <a:lnTo>
                  <a:pt x="150917" y="695710"/>
                </a:lnTo>
                <a:lnTo>
                  <a:pt x="120528" y="672119"/>
                </a:lnTo>
                <a:lnTo>
                  <a:pt x="69243" y="622432"/>
                </a:lnTo>
                <a:lnTo>
                  <a:pt x="31417" y="569765"/>
                </a:lnTo>
                <a:lnTo>
                  <a:pt x="8015" y="514544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056" y="531113"/>
            <a:ext cx="2072309" cy="348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722" y="525780"/>
            <a:ext cx="1790623" cy="359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3041" y="592581"/>
            <a:ext cx="192658" cy="201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2582" y="532511"/>
            <a:ext cx="644016" cy="2851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858636" y="388365"/>
            <a:ext cx="10090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4" dirty="0">
                <a:latin typeface="Arial"/>
                <a:cs typeface="Arial"/>
              </a:rPr>
              <a:t>Heme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7327" y="4485513"/>
            <a:ext cx="35820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6690" algn="l"/>
              </a:tabLst>
            </a:pPr>
            <a:r>
              <a:rPr sz="3200" spc="-140" dirty="0">
                <a:latin typeface="Arial"/>
                <a:cs typeface="Arial"/>
              </a:rPr>
              <a:t>Bile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spc="-120" dirty="0">
                <a:latin typeface="Arial"/>
                <a:cs typeface="Arial"/>
              </a:rPr>
              <a:t>pigments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275" dirty="0">
                <a:latin typeface="Arial"/>
                <a:cs typeface="Arial"/>
              </a:rPr>
              <a:t>+	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33927" y="574548"/>
            <a:ext cx="2618231" cy="425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7361" y="678654"/>
            <a:ext cx="2362835" cy="171450"/>
          </a:xfrm>
          <a:custGeom>
            <a:avLst/>
            <a:gdLst/>
            <a:ahLst/>
            <a:cxnLst/>
            <a:rect l="l" t="t" r="r" b="b"/>
            <a:pathLst>
              <a:path w="2362835" h="171450">
                <a:moveTo>
                  <a:pt x="2212657" y="0"/>
                </a:moveTo>
                <a:lnTo>
                  <a:pt x="2205386" y="494"/>
                </a:lnTo>
                <a:lnTo>
                  <a:pt x="2198830" y="3679"/>
                </a:lnTo>
                <a:lnTo>
                  <a:pt x="2193798" y="9304"/>
                </a:lnTo>
                <a:lnTo>
                  <a:pt x="2191333" y="16480"/>
                </a:lnTo>
                <a:lnTo>
                  <a:pt x="2191797" y="23750"/>
                </a:lnTo>
                <a:lnTo>
                  <a:pt x="2194976" y="30307"/>
                </a:lnTo>
                <a:lnTo>
                  <a:pt x="2200655" y="35339"/>
                </a:lnTo>
                <a:lnTo>
                  <a:pt x="2253973" y="66535"/>
                </a:lnTo>
                <a:lnTo>
                  <a:pt x="2324480" y="66581"/>
                </a:lnTo>
                <a:lnTo>
                  <a:pt x="2324480" y="104681"/>
                </a:lnTo>
                <a:lnTo>
                  <a:pt x="2253970" y="104681"/>
                </a:lnTo>
                <a:lnTo>
                  <a:pt x="2200529" y="135796"/>
                </a:lnTo>
                <a:lnTo>
                  <a:pt x="2194903" y="140846"/>
                </a:lnTo>
                <a:lnTo>
                  <a:pt x="2191718" y="147433"/>
                </a:lnTo>
                <a:lnTo>
                  <a:pt x="2191224" y="154709"/>
                </a:lnTo>
                <a:lnTo>
                  <a:pt x="2193671" y="161831"/>
                </a:lnTo>
                <a:lnTo>
                  <a:pt x="2198721" y="167511"/>
                </a:lnTo>
                <a:lnTo>
                  <a:pt x="2205307" y="170689"/>
                </a:lnTo>
                <a:lnTo>
                  <a:pt x="2212584" y="171154"/>
                </a:lnTo>
                <a:lnTo>
                  <a:pt x="2219705" y="168689"/>
                </a:lnTo>
                <a:lnTo>
                  <a:pt x="2329784" y="104681"/>
                </a:lnTo>
                <a:lnTo>
                  <a:pt x="2324480" y="104681"/>
                </a:lnTo>
                <a:lnTo>
                  <a:pt x="2329863" y="104635"/>
                </a:lnTo>
                <a:lnTo>
                  <a:pt x="2362327" y="85758"/>
                </a:lnTo>
                <a:lnTo>
                  <a:pt x="2219833" y="2446"/>
                </a:lnTo>
                <a:lnTo>
                  <a:pt x="2212657" y="0"/>
                </a:lnTo>
                <a:close/>
              </a:path>
              <a:path w="2362835" h="171450">
                <a:moveTo>
                  <a:pt x="2286650" y="85654"/>
                </a:moveTo>
                <a:lnTo>
                  <a:pt x="2254050" y="104635"/>
                </a:lnTo>
                <a:lnTo>
                  <a:pt x="2324480" y="104681"/>
                </a:lnTo>
                <a:lnTo>
                  <a:pt x="2324480" y="102141"/>
                </a:lnTo>
                <a:lnTo>
                  <a:pt x="2314829" y="102141"/>
                </a:lnTo>
                <a:lnTo>
                  <a:pt x="2286650" y="85654"/>
                </a:lnTo>
                <a:close/>
              </a:path>
              <a:path w="2362835" h="171450">
                <a:moveTo>
                  <a:pt x="0" y="65057"/>
                </a:moveTo>
                <a:lnTo>
                  <a:pt x="0" y="103157"/>
                </a:lnTo>
                <a:lnTo>
                  <a:pt x="2254050" y="104635"/>
                </a:lnTo>
                <a:lnTo>
                  <a:pt x="2286650" y="85654"/>
                </a:lnTo>
                <a:lnTo>
                  <a:pt x="2253973" y="66535"/>
                </a:lnTo>
                <a:lnTo>
                  <a:pt x="0" y="65057"/>
                </a:lnTo>
                <a:close/>
              </a:path>
              <a:path w="2362835" h="171450">
                <a:moveTo>
                  <a:pt x="2314829" y="69248"/>
                </a:moveTo>
                <a:lnTo>
                  <a:pt x="2286650" y="85654"/>
                </a:lnTo>
                <a:lnTo>
                  <a:pt x="2314829" y="102141"/>
                </a:lnTo>
                <a:lnTo>
                  <a:pt x="2314829" y="69248"/>
                </a:lnTo>
                <a:close/>
              </a:path>
              <a:path w="2362835" h="171450">
                <a:moveTo>
                  <a:pt x="2324480" y="69248"/>
                </a:moveTo>
                <a:lnTo>
                  <a:pt x="2314829" y="69248"/>
                </a:lnTo>
                <a:lnTo>
                  <a:pt x="2314829" y="102141"/>
                </a:lnTo>
                <a:lnTo>
                  <a:pt x="2324480" y="102141"/>
                </a:lnTo>
                <a:lnTo>
                  <a:pt x="2324480" y="69248"/>
                </a:lnTo>
                <a:close/>
              </a:path>
              <a:path w="2362835" h="171450">
                <a:moveTo>
                  <a:pt x="2253973" y="66535"/>
                </a:moveTo>
                <a:lnTo>
                  <a:pt x="2286650" y="85654"/>
                </a:lnTo>
                <a:lnTo>
                  <a:pt x="2314829" y="69248"/>
                </a:lnTo>
                <a:lnTo>
                  <a:pt x="2324480" y="69248"/>
                </a:lnTo>
                <a:lnTo>
                  <a:pt x="2324480" y="66581"/>
                </a:lnTo>
                <a:lnTo>
                  <a:pt x="2253973" y="66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36564" y="1277111"/>
            <a:ext cx="425196" cy="3226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63657" y="1296161"/>
            <a:ext cx="171450" cy="2972435"/>
          </a:xfrm>
          <a:custGeom>
            <a:avLst/>
            <a:gdLst/>
            <a:ahLst/>
            <a:cxnLst/>
            <a:rect l="l" t="t" r="r" b="b"/>
            <a:pathLst>
              <a:path w="171450" h="2972435">
                <a:moveTo>
                  <a:pt x="16498" y="2800824"/>
                </a:moveTo>
                <a:lnTo>
                  <a:pt x="9304" y="2803271"/>
                </a:lnTo>
                <a:lnTo>
                  <a:pt x="3679" y="2808321"/>
                </a:lnTo>
                <a:lnTo>
                  <a:pt x="494" y="2814907"/>
                </a:lnTo>
                <a:lnTo>
                  <a:pt x="0" y="2822184"/>
                </a:lnTo>
                <a:lnTo>
                  <a:pt x="2446" y="2829306"/>
                </a:lnTo>
                <a:lnTo>
                  <a:pt x="85504" y="2971927"/>
                </a:lnTo>
                <a:lnTo>
                  <a:pt x="107598" y="2934081"/>
                </a:lnTo>
                <a:lnTo>
                  <a:pt x="66454" y="2934081"/>
                </a:lnTo>
                <a:lnTo>
                  <a:pt x="66494" y="2863537"/>
                </a:lnTo>
                <a:lnTo>
                  <a:pt x="35339" y="2810129"/>
                </a:lnTo>
                <a:lnTo>
                  <a:pt x="30360" y="2804503"/>
                </a:lnTo>
                <a:lnTo>
                  <a:pt x="23798" y="2801318"/>
                </a:lnTo>
                <a:lnTo>
                  <a:pt x="16498" y="2800824"/>
                </a:lnTo>
                <a:close/>
              </a:path>
              <a:path w="171450" h="2972435">
                <a:moveTo>
                  <a:pt x="66494" y="2863537"/>
                </a:moveTo>
                <a:lnTo>
                  <a:pt x="66454" y="2934081"/>
                </a:lnTo>
                <a:lnTo>
                  <a:pt x="104554" y="2934081"/>
                </a:lnTo>
                <a:lnTo>
                  <a:pt x="104560" y="2924429"/>
                </a:lnTo>
                <a:lnTo>
                  <a:pt x="69121" y="2924429"/>
                </a:lnTo>
                <a:lnTo>
                  <a:pt x="85577" y="2896250"/>
                </a:lnTo>
                <a:lnTo>
                  <a:pt x="66494" y="2863537"/>
                </a:lnTo>
                <a:close/>
              </a:path>
              <a:path w="171450" h="2972435">
                <a:moveTo>
                  <a:pt x="154709" y="2800933"/>
                </a:moveTo>
                <a:lnTo>
                  <a:pt x="104681" y="2863537"/>
                </a:lnTo>
                <a:lnTo>
                  <a:pt x="104554" y="2934081"/>
                </a:lnTo>
                <a:lnTo>
                  <a:pt x="107598" y="2934081"/>
                </a:lnTo>
                <a:lnTo>
                  <a:pt x="168689" y="2829433"/>
                </a:lnTo>
                <a:lnTo>
                  <a:pt x="171154" y="2822257"/>
                </a:lnTo>
                <a:lnTo>
                  <a:pt x="170689" y="2814986"/>
                </a:lnTo>
                <a:lnTo>
                  <a:pt x="167511" y="2808430"/>
                </a:lnTo>
                <a:lnTo>
                  <a:pt x="161831" y="2803398"/>
                </a:lnTo>
                <a:lnTo>
                  <a:pt x="154709" y="2800933"/>
                </a:lnTo>
                <a:close/>
              </a:path>
              <a:path w="171450" h="2972435">
                <a:moveTo>
                  <a:pt x="85577" y="2896250"/>
                </a:moveTo>
                <a:lnTo>
                  <a:pt x="69121" y="2924429"/>
                </a:lnTo>
                <a:lnTo>
                  <a:pt x="102014" y="2924429"/>
                </a:lnTo>
                <a:lnTo>
                  <a:pt x="85577" y="2896250"/>
                </a:lnTo>
                <a:close/>
              </a:path>
              <a:path w="171450" h="2972435">
                <a:moveTo>
                  <a:pt x="104594" y="2863686"/>
                </a:moveTo>
                <a:lnTo>
                  <a:pt x="85577" y="2896250"/>
                </a:lnTo>
                <a:lnTo>
                  <a:pt x="102014" y="2924429"/>
                </a:lnTo>
                <a:lnTo>
                  <a:pt x="104560" y="2924429"/>
                </a:lnTo>
                <a:lnTo>
                  <a:pt x="104594" y="2863686"/>
                </a:lnTo>
                <a:close/>
              </a:path>
              <a:path w="171450" h="2972435">
                <a:moveTo>
                  <a:pt x="106205" y="0"/>
                </a:moveTo>
                <a:lnTo>
                  <a:pt x="68105" y="0"/>
                </a:lnTo>
                <a:lnTo>
                  <a:pt x="66529" y="2800824"/>
                </a:lnTo>
                <a:lnTo>
                  <a:pt x="66581" y="2863686"/>
                </a:lnTo>
                <a:lnTo>
                  <a:pt x="85577" y="2896250"/>
                </a:lnTo>
                <a:lnTo>
                  <a:pt x="104594" y="2863686"/>
                </a:lnTo>
                <a:lnTo>
                  <a:pt x="1062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8356" y="2487167"/>
            <a:ext cx="1923288" cy="9250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1488" y="2446020"/>
            <a:ext cx="1949196" cy="10911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05600" y="2514600"/>
            <a:ext cx="1828800" cy="8305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705600" y="2514600"/>
            <a:ext cx="1828800" cy="83058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075" marR="230504" indent="410209">
              <a:lnSpc>
                <a:spcPct val="100000"/>
              </a:lnSpc>
              <a:spcBef>
                <a:spcPts val="204"/>
              </a:spcBef>
            </a:pPr>
            <a:r>
              <a:rPr sz="2400" spc="-155" dirty="0">
                <a:latin typeface="Arial"/>
                <a:cs typeface="Arial"/>
              </a:rPr>
              <a:t>Heme  </a:t>
            </a:r>
            <a:r>
              <a:rPr sz="2400" spc="-114" dirty="0">
                <a:latin typeface="Arial"/>
                <a:cs typeface="Arial"/>
              </a:rPr>
              <a:t>deg</a:t>
            </a:r>
            <a:r>
              <a:rPr sz="2400" spc="-110" dirty="0">
                <a:latin typeface="Arial"/>
                <a:cs typeface="Arial"/>
              </a:rPr>
              <a:t>r</a:t>
            </a:r>
            <a:r>
              <a:rPr sz="2400" spc="-150" dirty="0">
                <a:latin typeface="Arial"/>
                <a:cs typeface="Arial"/>
              </a:rPr>
              <a:t>ad</a:t>
            </a:r>
            <a:r>
              <a:rPr sz="2400" spc="-17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tion</a:t>
            </a:r>
          </a:p>
        </p:txBody>
      </p:sp>
      <p:sp>
        <p:nvSpPr>
          <p:cNvPr id="24" name="object 24"/>
          <p:cNvSpPr/>
          <p:nvPr/>
        </p:nvSpPr>
        <p:spPr>
          <a:xfrm>
            <a:off x="867155" y="2791967"/>
            <a:ext cx="2837688" cy="5562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21663" y="2750820"/>
            <a:ext cx="2388108" cy="7254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4400" y="2819400"/>
            <a:ext cx="2743200" cy="4617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14400" y="2819400"/>
            <a:ext cx="2743200" cy="46228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04"/>
              </a:spcBef>
            </a:pPr>
            <a:r>
              <a:rPr sz="2400" spc="-155" dirty="0">
                <a:latin typeface="Arial"/>
                <a:cs typeface="Arial"/>
              </a:rPr>
              <a:t>Heme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synthesis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955" y="246888"/>
            <a:ext cx="8324088" cy="1237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4027" y="320040"/>
            <a:ext cx="8692896" cy="12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879728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20066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580"/>
              </a:spcBef>
            </a:pPr>
            <a:r>
              <a:rPr sz="4400" i="1" spc="-200" dirty="0">
                <a:latin typeface="Arial"/>
                <a:cs typeface="Arial"/>
              </a:rPr>
              <a:t>How </a:t>
            </a:r>
            <a:r>
              <a:rPr sz="4400" i="1" spc="-229" dirty="0">
                <a:latin typeface="Arial"/>
                <a:cs typeface="Arial"/>
              </a:rPr>
              <a:t>is </a:t>
            </a:r>
            <a:r>
              <a:rPr sz="4400" i="1" spc="-50" dirty="0">
                <a:latin typeface="Arial"/>
                <a:cs typeface="Arial"/>
              </a:rPr>
              <a:t>the </a:t>
            </a:r>
            <a:r>
              <a:rPr sz="4400" i="1" spc="-90" dirty="0">
                <a:latin typeface="Arial"/>
                <a:cs typeface="Arial"/>
              </a:rPr>
              <a:t>structure </a:t>
            </a:r>
            <a:r>
              <a:rPr sz="4400" i="1" spc="-5" dirty="0">
                <a:latin typeface="Arial"/>
                <a:cs typeface="Arial"/>
              </a:rPr>
              <a:t>of </a:t>
            </a:r>
            <a:r>
              <a:rPr sz="4400" i="1" spc="-85" dirty="0">
                <a:latin typeface="Arial"/>
                <a:cs typeface="Arial"/>
              </a:rPr>
              <a:t>porphyrin</a:t>
            </a:r>
            <a:r>
              <a:rPr sz="4400" i="1" spc="-840" dirty="0">
                <a:latin typeface="Arial"/>
                <a:cs typeface="Arial"/>
              </a:rPr>
              <a:t> </a:t>
            </a:r>
            <a:r>
              <a:rPr sz="4400" i="1" spc="-409" dirty="0">
                <a:latin typeface="Arial"/>
                <a:cs typeface="Arial"/>
              </a:rPr>
              <a:t>?</a:t>
            </a:r>
            <a:endParaRPr sz="4400" i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55" y="1572767"/>
            <a:ext cx="8324088" cy="4620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891" y="1502663"/>
            <a:ext cx="8351520" cy="45476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00200"/>
            <a:ext cx="8229600" cy="45262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4526280"/>
                </a:moveTo>
                <a:lnTo>
                  <a:pt x="8229600" y="4526280"/>
                </a:lnTo>
                <a:lnTo>
                  <a:pt x="8229600" y="0"/>
                </a:lnTo>
                <a:lnTo>
                  <a:pt x="0" y="0"/>
                </a:lnTo>
                <a:lnTo>
                  <a:pt x="0" y="452628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607261"/>
            <a:ext cx="8074660" cy="395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652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i="1" spc="-140" dirty="0">
                <a:latin typeface="Arial"/>
                <a:cs typeface="Arial"/>
              </a:rPr>
              <a:t>Porphyrins are </a:t>
            </a:r>
            <a:r>
              <a:rPr sz="3200" b="1" i="1" spc="-245" dirty="0">
                <a:solidFill>
                  <a:srgbClr val="6F2F9F"/>
                </a:solidFill>
                <a:latin typeface="Trebuchet MS"/>
                <a:cs typeface="Trebuchet MS"/>
              </a:rPr>
              <a:t>cyclic </a:t>
            </a:r>
            <a:r>
              <a:rPr sz="3200" b="1" i="1" spc="-155" dirty="0">
                <a:solidFill>
                  <a:srgbClr val="6F2F9F"/>
                </a:solidFill>
                <a:latin typeface="Trebuchet MS"/>
                <a:cs typeface="Trebuchet MS"/>
              </a:rPr>
              <a:t>compounds </a:t>
            </a:r>
            <a:r>
              <a:rPr sz="3200" i="1" spc="-75" dirty="0">
                <a:latin typeface="Arial"/>
                <a:cs typeface="Arial"/>
              </a:rPr>
              <a:t>formed</a:t>
            </a:r>
            <a:r>
              <a:rPr sz="3200" i="1" spc="-395" dirty="0">
                <a:latin typeface="Arial"/>
                <a:cs typeface="Arial"/>
              </a:rPr>
              <a:t> </a:t>
            </a:r>
            <a:r>
              <a:rPr sz="3200" i="1" spc="-135" dirty="0">
                <a:latin typeface="Arial"/>
                <a:cs typeface="Arial"/>
              </a:rPr>
              <a:t>by 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b="1" i="1" spc="-175" dirty="0">
                <a:solidFill>
                  <a:srgbClr val="6F2F9F"/>
                </a:solidFill>
                <a:latin typeface="Trebuchet MS"/>
                <a:cs typeface="Trebuchet MS"/>
              </a:rPr>
              <a:t>linkage </a:t>
            </a:r>
            <a:r>
              <a:rPr sz="3200" b="1" i="1" spc="-130" dirty="0">
                <a:solidFill>
                  <a:srgbClr val="6F2F9F"/>
                </a:solidFill>
                <a:latin typeface="Trebuchet MS"/>
                <a:cs typeface="Trebuchet MS"/>
              </a:rPr>
              <a:t>of </a:t>
            </a:r>
            <a:r>
              <a:rPr sz="3200" b="1" i="1" spc="-180" dirty="0">
                <a:solidFill>
                  <a:srgbClr val="6F2F9F"/>
                </a:solidFill>
                <a:latin typeface="Trebuchet MS"/>
                <a:cs typeface="Trebuchet MS"/>
              </a:rPr>
              <a:t>four </a:t>
            </a:r>
            <a:r>
              <a:rPr sz="3200" b="1" i="1" spc="-190" dirty="0">
                <a:solidFill>
                  <a:srgbClr val="6F2F9F"/>
                </a:solidFill>
                <a:latin typeface="Trebuchet MS"/>
                <a:cs typeface="Trebuchet MS"/>
              </a:rPr>
              <a:t>pyrrole </a:t>
            </a:r>
            <a:r>
              <a:rPr sz="3200" b="1" i="1" spc="-155" dirty="0">
                <a:solidFill>
                  <a:srgbClr val="6F2F9F"/>
                </a:solidFill>
                <a:latin typeface="Trebuchet MS"/>
                <a:cs typeface="Trebuchet MS"/>
              </a:rPr>
              <a:t>rings </a:t>
            </a:r>
            <a:r>
              <a:rPr sz="3200" i="1" spc="-75" dirty="0">
                <a:latin typeface="Arial"/>
                <a:cs typeface="Arial"/>
              </a:rPr>
              <a:t>through </a:t>
            </a:r>
            <a:r>
              <a:rPr sz="3200" i="1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b="1" i="1" spc="-200" dirty="0">
                <a:solidFill>
                  <a:srgbClr val="6F2F9F"/>
                </a:solidFill>
                <a:latin typeface="Trebuchet MS"/>
                <a:cs typeface="Trebuchet MS"/>
              </a:rPr>
              <a:t>methyne </a:t>
            </a:r>
            <a:r>
              <a:rPr sz="3200" b="1" i="1" spc="-225" dirty="0">
                <a:solidFill>
                  <a:srgbClr val="6F2F9F"/>
                </a:solidFill>
                <a:latin typeface="Trebuchet MS"/>
                <a:cs typeface="Trebuchet MS"/>
              </a:rPr>
              <a:t>(=HC </a:t>
            </a:r>
            <a:r>
              <a:rPr sz="3200" b="1" i="1" spc="185" dirty="0">
                <a:solidFill>
                  <a:srgbClr val="6F2F9F"/>
                </a:solidFill>
                <a:latin typeface="Trebuchet MS"/>
                <a:cs typeface="Trebuchet MS"/>
              </a:rPr>
              <a:t>—)</a:t>
            </a:r>
            <a:r>
              <a:rPr sz="3200" b="1" i="1" spc="-325" dirty="0">
                <a:solidFill>
                  <a:srgbClr val="6F2F9F"/>
                </a:solidFill>
                <a:latin typeface="Trebuchet MS"/>
                <a:cs typeface="Trebuchet MS"/>
              </a:rPr>
              <a:t> </a:t>
            </a:r>
            <a:r>
              <a:rPr sz="3200" b="1" i="1" spc="-170" dirty="0">
                <a:solidFill>
                  <a:srgbClr val="6F2F9F"/>
                </a:solidFill>
                <a:latin typeface="Trebuchet MS"/>
                <a:cs typeface="Trebuchet MS"/>
              </a:rPr>
              <a:t>bridges</a:t>
            </a:r>
            <a:endParaRPr sz="3200" i="1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200" i="1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i="1" spc="-285" dirty="0">
                <a:latin typeface="Arial"/>
                <a:cs typeface="Arial"/>
              </a:rPr>
              <a:t>A </a:t>
            </a:r>
            <a:r>
              <a:rPr sz="3200" i="1" spc="-105" dirty="0">
                <a:latin typeface="Arial"/>
                <a:cs typeface="Arial"/>
              </a:rPr>
              <a:t>characteristic </a:t>
            </a:r>
            <a:r>
              <a:rPr sz="3200" i="1" spc="-55" dirty="0">
                <a:latin typeface="Arial"/>
                <a:cs typeface="Arial"/>
              </a:rPr>
              <a:t>property </a:t>
            </a:r>
            <a:r>
              <a:rPr sz="3200" i="1" dirty="0">
                <a:latin typeface="Arial"/>
                <a:cs typeface="Arial"/>
              </a:rPr>
              <a:t>of </a:t>
            </a:r>
            <a:r>
              <a:rPr sz="3200" i="1" spc="-95" dirty="0">
                <a:latin typeface="Arial"/>
                <a:cs typeface="Arial"/>
              </a:rPr>
              <a:t>porphyrins </a:t>
            </a:r>
            <a:r>
              <a:rPr sz="3200" i="1" spc="-165" dirty="0">
                <a:latin typeface="Arial"/>
                <a:cs typeface="Arial"/>
              </a:rPr>
              <a:t>is</a:t>
            </a:r>
            <a:r>
              <a:rPr sz="3200" i="1" spc="-475" dirty="0">
                <a:latin typeface="Arial"/>
                <a:cs typeface="Arial"/>
              </a:rPr>
              <a:t> </a:t>
            </a:r>
            <a:r>
              <a:rPr sz="3200" i="1" spc="-35" dirty="0">
                <a:latin typeface="Arial"/>
                <a:cs typeface="Arial"/>
              </a:rPr>
              <a:t>the  </a:t>
            </a:r>
            <a:r>
              <a:rPr sz="3200" i="1" spc="-45" dirty="0">
                <a:latin typeface="Arial"/>
                <a:cs typeface="Arial"/>
              </a:rPr>
              <a:t>formation </a:t>
            </a:r>
            <a:r>
              <a:rPr sz="3200" i="1" spc="-5" dirty="0">
                <a:latin typeface="Arial"/>
                <a:cs typeface="Arial"/>
              </a:rPr>
              <a:t>of </a:t>
            </a:r>
            <a:r>
              <a:rPr sz="3200" b="1" i="1" spc="-204" dirty="0">
                <a:solidFill>
                  <a:srgbClr val="6F2F9F"/>
                </a:solidFill>
                <a:latin typeface="Trebuchet MS"/>
                <a:cs typeface="Trebuchet MS"/>
              </a:rPr>
              <a:t>complexes </a:t>
            </a:r>
            <a:r>
              <a:rPr sz="3200" b="1" i="1" spc="-160" dirty="0">
                <a:solidFill>
                  <a:srgbClr val="6F2F9F"/>
                </a:solidFill>
                <a:latin typeface="Trebuchet MS"/>
                <a:cs typeface="Trebuchet MS"/>
              </a:rPr>
              <a:t>with </a:t>
            </a:r>
            <a:r>
              <a:rPr sz="3200" b="1" i="1" spc="-180" dirty="0">
                <a:solidFill>
                  <a:srgbClr val="6F2F9F"/>
                </a:solidFill>
                <a:latin typeface="Trebuchet MS"/>
                <a:cs typeface="Trebuchet MS"/>
              </a:rPr>
              <a:t>metal </a:t>
            </a:r>
            <a:r>
              <a:rPr sz="3200" b="1" i="1" spc="-135" dirty="0">
                <a:solidFill>
                  <a:srgbClr val="6F2F9F"/>
                </a:solidFill>
                <a:latin typeface="Trebuchet MS"/>
                <a:cs typeface="Trebuchet MS"/>
              </a:rPr>
              <a:t>ions </a:t>
            </a:r>
            <a:r>
              <a:rPr sz="3200" b="1" i="1" spc="-135" dirty="0">
                <a:latin typeface="Trebuchet MS"/>
                <a:cs typeface="Trebuchet MS"/>
              </a:rPr>
              <a:t> </a:t>
            </a:r>
            <a:r>
              <a:rPr sz="3200" i="1" spc="-100" dirty="0">
                <a:latin typeface="Arial"/>
                <a:cs typeface="Arial"/>
              </a:rPr>
              <a:t>bound </a:t>
            </a:r>
            <a:r>
              <a:rPr sz="3200" i="1" spc="25" dirty="0">
                <a:latin typeface="Arial"/>
                <a:cs typeface="Arial"/>
              </a:rPr>
              <a:t>to </a:t>
            </a:r>
            <a:r>
              <a:rPr sz="3200" i="1" spc="-35" dirty="0">
                <a:latin typeface="Arial"/>
                <a:cs typeface="Arial"/>
              </a:rPr>
              <a:t>the </a:t>
            </a:r>
            <a:r>
              <a:rPr sz="3200" i="1" spc="-75" dirty="0">
                <a:latin typeface="Arial"/>
                <a:cs typeface="Arial"/>
              </a:rPr>
              <a:t>nitrogen </a:t>
            </a:r>
            <a:r>
              <a:rPr sz="3200" i="1" spc="-80" dirty="0">
                <a:latin typeface="Arial"/>
                <a:cs typeface="Arial"/>
              </a:rPr>
              <a:t>atom </a:t>
            </a:r>
            <a:r>
              <a:rPr sz="3200" i="1" spc="-5" dirty="0">
                <a:latin typeface="Arial"/>
                <a:cs typeface="Arial"/>
              </a:rPr>
              <a:t>of </a:t>
            </a:r>
            <a:r>
              <a:rPr sz="3200" i="1" spc="-40" dirty="0">
                <a:latin typeface="Arial"/>
                <a:cs typeface="Arial"/>
              </a:rPr>
              <a:t>the </a:t>
            </a:r>
            <a:r>
              <a:rPr sz="3200" i="1" spc="-70" dirty="0">
                <a:latin typeface="Arial"/>
                <a:cs typeface="Arial"/>
              </a:rPr>
              <a:t>pyrrole  </a:t>
            </a:r>
            <a:r>
              <a:rPr sz="3200" i="1" spc="-130" dirty="0">
                <a:latin typeface="Arial"/>
                <a:cs typeface="Arial"/>
              </a:rPr>
              <a:t>rings</a:t>
            </a:r>
            <a:endParaRPr sz="32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2355" y="1115567"/>
            <a:ext cx="8171688" cy="1085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3807" y="998219"/>
            <a:ext cx="4747260" cy="1525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1143000"/>
            <a:ext cx="80772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1143000"/>
            <a:ext cx="8077200" cy="746358"/>
          </a:xfrm>
          <a:prstGeom prst="rect">
            <a:avLst/>
          </a:prstGeom>
          <a:ln w="9144">
            <a:solidFill>
              <a:srgbClr val="497DBA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2118995">
              <a:lnSpc>
                <a:spcPct val="100000"/>
              </a:lnSpc>
              <a:spcBef>
                <a:spcPts val="540"/>
              </a:spcBef>
            </a:pPr>
            <a:r>
              <a:rPr sz="4400" i="1" spc="-480" dirty="0"/>
              <a:t>Structure </a:t>
            </a:r>
            <a:r>
              <a:rPr sz="4400" i="1" spc="-670" dirty="0"/>
              <a:t>of</a:t>
            </a:r>
            <a:r>
              <a:rPr sz="4400" i="1" spc="-325" dirty="0"/>
              <a:t> </a:t>
            </a:r>
            <a:r>
              <a:rPr sz="4400" i="1" spc="-815" dirty="0"/>
              <a:t>Heme</a:t>
            </a:r>
            <a:endParaRPr sz="4400" i="1" dirty="0"/>
          </a:p>
        </p:txBody>
      </p:sp>
      <p:sp>
        <p:nvSpPr>
          <p:cNvPr id="6" name="object 6"/>
          <p:cNvSpPr/>
          <p:nvPr/>
        </p:nvSpPr>
        <p:spPr>
          <a:xfrm>
            <a:off x="185928" y="2433827"/>
            <a:ext cx="8503920" cy="4424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1508</Words>
  <Application>Microsoft Office PowerPoint</Application>
  <PresentationFormat>On-screen Show (4:3)</PresentationFormat>
  <Paragraphs>280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Times New Roman</vt:lpstr>
      <vt:lpstr>Trebuchet MS</vt:lpstr>
      <vt:lpstr>Wingdings</vt:lpstr>
      <vt:lpstr>Office Theme</vt:lpstr>
      <vt:lpstr>    Heme  synthesis and porphyrias</vt:lpstr>
      <vt:lpstr>Heme is present in:</vt:lpstr>
      <vt:lpstr>PowerPoint Presentation</vt:lpstr>
      <vt:lpstr>Organs  mainly  involved   in Heme   synthesis ?</vt:lpstr>
      <vt:lpstr>Which part of the cell does the Heme synthesis  take place?</vt:lpstr>
      <vt:lpstr>PowerPoint Presentation</vt:lpstr>
      <vt:lpstr>Heme</vt:lpstr>
      <vt:lpstr>How is the structure of porphyrin ?</vt:lpstr>
      <vt:lpstr>Structure of Heme</vt:lpstr>
      <vt:lpstr>                                                                          He                         m                                      e                                                                                                      synthesis</vt:lpstr>
      <vt:lpstr>PowerPoint Presentation</vt:lpstr>
      <vt:lpstr>Step-1 (mitochondria( </vt:lpstr>
      <vt:lpstr>Step-2 (mitochondria)</vt:lpstr>
      <vt:lpstr>Step-3 (cytosol(</vt:lpstr>
      <vt:lpstr>Step-4   (cytosol(</vt:lpstr>
      <vt:lpstr>Step-5 (cytosol    (</vt:lpstr>
      <vt:lpstr>Step-6 (mitochondria(</vt:lpstr>
      <vt:lpstr>Step-7 (mitochondria(</vt:lpstr>
      <vt:lpstr>Step-8 (mitochondria(</vt:lpstr>
      <vt:lpstr>Step-9 (mitochondria (</vt:lpstr>
      <vt:lpstr>PowerPoint Presentation</vt:lpstr>
      <vt:lpstr>Regulation of  Heme Synthesis</vt:lpstr>
      <vt:lpstr>Regulation of  Heme Synthesis</vt:lpstr>
      <vt:lpstr>Regulation of Heme Synthesis</vt:lpstr>
      <vt:lpstr>What are porphyrias ?</vt:lpstr>
      <vt:lpstr>What are the causes of porphyrias? </vt:lpstr>
      <vt:lpstr>Porphyrias classification</vt:lpstr>
      <vt:lpstr>Porphyrias classification</vt:lpstr>
      <vt:lpstr>Acute intermittent porphyria</vt:lpstr>
      <vt:lpstr>Other characteristic features of AIP</vt:lpstr>
      <vt:lpstr>Congenital erythropoietic porphyria</vt:lpstr>
      <vt:lpstr>Porphyria cutanea tarda</vt:lpstr>
      <vt:lpstr>PowerPoint Presentation</vt:lpstr>
      <vt:lpstr>Porphyria cutanea tarda</vt:lpstr>
      <vt:lpstr>Hereditary cutaenia tarda</vt:lpstr>
      <vt:lpstr>Variegate porphyria</vt:lpstr>
      <vt:lpstr>Protoporphyria</vt:lpstr>
      <vt:lpstr>Acquired porphyrias (toxic(</vt:lpstr>
      <vt:lpstr>Diagnosis</vt:lpstr>
      <vt:lpstr>Diagnosis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Heme  synthesis and porphyrias</dc:title>
  <cp:lastModifiedBy>Windows User</cp:lastModifiedBy>
  <cp:revision>25</cp:revision>
  <dcterms:created xsi:type="dcterms:W3CDTF">2019-10-02T06:16:50Z</dcterms:created>
  <dcterms:modified xsi:type="dcterms:W3CDTF">2019-10-22T08:07:24Z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2019-10-02T00:00:00Z</vt:filetime>
  </property>
</Properties>
</file>